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60" r:id="rId5"/>
    <p:sldId id="261" r:id="rId6"/>
    <p:sldId id="262" r:id="rId7"/>
    <p:sldId id="263" r:id="rId8"/>
    <p:sldId id="264" r:id="rId9"/>
    <p:sldId id="266" r:id="rId10"/>
    <p:sldId id="265" r:id="rId11"/>
    <p:sldId id="267" r:id="rId12"/>
    <p:sldId id="268" r:id="rId13"/>
    <p:sldId id="269" r:id="rId14"/>
    <p:sldId id="271" r:id="rId15"/>
    <p:sldId id="283" r:id="rId16"/>
    <p:sldId id="272" r:id="rId17"/>
    <p:sldId id="273" r:id="rId18"/>
    <p:sldId id="284" r:id="rId19"/>
    <p:sldId id="277" r:id="rId20"/>
    <p:sldId id="274" r:id="rId21"/>
    <p:sldId id="275" r:id="rId22"/>
    <p:sldId id="276" r:id="rId23"/>
    <p:sldId id="278" r:id="rId24"/>
    <p:sldId id="279" r:id="rId25"/>
    <p:sldId id="280" r:id="rId26"/>
    <p:sldId id="281" r:id="rId27"/>
    <p:sldId id="282" r:id="rId2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16" d="100"/>
          <a:sy n="116" d="100"/>
        </p:scale>
        <p:origin x="52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k H Andersson" userId="902d1ba0-c5b3-4b9f-983b-42a1492eeba6" providerId="ADAL" clId="{E921C80B-667D-44F0-89DA-A5FC4FB6419D}"/>
    <pc:docChg chg="modSld">
      <pc:chgData name="Erik H Andersson" userId="902d1ba0-c5b3-4b9f-983b-42a1492eeba6" providerId="ADAL" clId="{E921C80B-667D-44F0-89DA-A5FC4FB6419D}" dt="2024-06-24T11:01:11.946" v="59" actId="20577"/>
      <pc:docMkLst>
        <pc:docMk/>
      </pc:docMkLst>
      <pc:sldChg chg="modSp mod">
        <pc:chgData name="Erik H Andersson" userId="902d1ba0-c5b3-4b9f-983b-42a1492eeba6" providerId="ADAL" clId="{E921C80B-667D-44F0-89DA-A5FC4FB6419D}" dt="2024-06-24T11:00:25.466" v="26" actId="20577"/>
        <pc:sldMkLst>
          <pc:docMk/>
          <pc:sldMk cId="3357499494" sldId="261"/>
        </pc:sldMkLst>
        <pc:spChg chg="mod">
          <ac:chgData name="Erik H Andersson" userId="902d1ba0-c5b3-4b9f-983b-42a1492eeba6" providerId="ADAL" clId="{E921C80B-667D-44F0-89DA-A5FC4FB6419D}" dt="2024-06-24T11:00:25.466" v="26" actId="20577"/>
          <ac:spMkLst>
            <pc:docMk/>
            <pc:sldMk cId="3357499494" sldId="261"/>
            <ac:spMk id="3" creationId="{68788F8C-B87D-0D02-8767-830B76D15B9A}"/>
          </ac:spMkLst>
        </pc:spChg>
      </pc:sldChg>
      <pc:sldChg chg="modSp mod">
        <pc:chgData name="Erik H Andersson" userId="902d1ba0-c5b3-4b9f-983b-42a1492eeba6" providerId="ADAL" clId="{E921C80B-667D-44F0-89DA-A5FC4FB6419D}" dt="2024-06-24T11:01:11.946" v="59" actId="20577"/>
        <pc:sldMkLst>
          <pc:docMk/>
          <pc:sldMk cId="991487033" sldId="262"/>
        </pc:sldMkLst>
        <pc:spChg chg="mod">
          <ac:chgData name="Erik H Andersson" userId="902d1ba0-c5b3-4b9f-983b-42a1492eeba6" providerId="ADAL" clId="{E921C80B-667D-44F0-89DA-A5FC4FB6419D}" dt="2024-06-24T11:01:11.946" v="59" actId="20577"/>
          <ac:spMkLst>
            <pc:docMk/>
            <pc:sldMk cId="991487033" sldId="262"/>
            <ac:spMk id="3" creationId="{A21AC17B-5B72-57E8-6143-C7CFCA661D88}"/>
          </ac:spMkLst>
        </pc:spChg>
      </pc:sldChg>
    </pc:docChg>
  </pc:docChgLst>
  <pc:docChgLst>
    <pc:chgData name="Juliane Lange" userId="S::juliane.lange@tjintokk.se::8f339f87-312f-4f74-a3aa-b00f6aa5c605" providerId="AD" clId="Web-{A641C46F-F544-F086-DB79-231AE7E370B7}"/>
    <pc:docChg chg="modSld">
      <pc:chgData name="Juliane Lange" userId="S::juliane.lange@tjintokk.se::8f339f87-312f-4f74-a3aa-b00f6aa5c605" providerId="AD" clId="Web-{A641C46F-F544-F086-DB79-231AE7E370B7}" dt="2024-06-14T11:45:18.126" v="3" actId="20577"/>
      <pc:docMkLst>
        <pc:docMk/>
      </pc:docMkLst>
      <pc:sldChg chg="modSp">
        <pc:chgData name="Juliane Lange" userId="S::juliane.lange@tjintokk.se::8f339f87-312f-4f74-a3aa-b00f6aa5c605" providerId="AD" clId="Web-{A641C46F-F544-F086-DB79-231AE7E370B7}" dt="2024-06-14T11:40:18.379" v="1" actId="20577"/>
        <pc:sldMkLst>
          <pc:docMk/>
          <pc:sldMk cId="991487033" sldId="262"/>
        </pc:sldMkLst>
        <pc:spChg chg="mod">
          <ac:chgData name="Juliane Lange" userId="S::juliane.lange@tjintokk.se::8f339f87-312f-4f74-a3aa-b00f6aa5c605" providerId="AD" clId="Web-{A641C46F-F544-F086-DB79-231AE7E370B7}" dt="2024-06-14T11:40:18.379" v="1" actId="20577"/>
          <ac:spMkLst>
            <pc:docMk/>
            <pc:sldMk cId="991487033" sldId="262"/>
            <ac:spMk id="3" creationId="{A21AC17B-5B72-57E8-6143-C7CFCA661D88}"/>
          </ac:spMkLst>
        </pc:spChg>
      </pc:sldChg>
      <pc:sldChg chg="modSp">
        <pc:chgData name="Juliane Lange" userId="S::juliane.lange@tjintokk.se::8f339f87-312f-4f74-a3aa-b00f6aa5c605" providerId="AD" clId="Web-{A641C46F-F544-F086-DB79-231AE7E370B7}" dt="2024-06-14T11:45:18.126" v="3" actId="20577"/>
        <pc:sldMkLst>
          <pc:docMk/>
          <pc:sldMk cId="3289261511" sldId="272"/>
        </pc:sldMkLst>
        <pc:spChg chg="mod">
          <ac:chgData name="Juliane Lange" userId="S::juliane.lange@tjintokk.se::8f339f87-312f-4f74-a3aa-b00f6aa5c605" providerId="AD" clId="Web-{A641C46F-F544-F086-DB79-231AE7E370B7}" dt="2024-06-14T11:45:18.126" v="3" actId="20577"/>
          <ac:spMkLst>
            <pc:docMk/>
            <pc:sldMk cId="3289261511" sldId="272"/>
            <ac:spMk id="8" creationId="{7548C525-0FB9-623A-E216-115FB2EFB94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D2F0F3-4650-45F4-B7FE-637FE24EEC43}" type="datetimeFigureOut">
              <a:rPr lang="sv-SE" smtClean="0"/>
              <a:t>2024-06-24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0BA779-2B19-4806-96F8-C440F7C0A15B}" type="slidenum">
              <a:rPr lang="sv-SE" smtClean="0"/>
              <a:t>‹#›</a:t>
            </a:fld>
            <a:endParaRPr lang="sv-SE"/>
          </a:p>
        </p:txBody>
      </p:sp>
    </p:spTree>
    <p:extLst>
      <p:ext uri="{BB962C8B-B14F-4D97-AF65-F5344CB8AC3E}">
        <p14:creationId xmlns:p14="http://schemas.microsoft.com/office/powerpoint/2010/main" val="4156614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50BA779-2B19-4806-96F8-C440F7C0A15B}" type="slidenum">
              <a:rPr lang="sv-SE" smtClean="0"/>
              <a:t>20</a:t>
            </a:fld>
            <a:endParaRPr lang="sv-SE"/>
          </a:p>
        </p:txBody>
      </p:sp>
    </p:spTree>
    <p:extLst>
      <p:ext uri="{BB962C8B-B14F-4D97-AF65-F5344CB8AC3E}">
        <p14:creationId xmlns:p14="http://schemas.microsoft.com/office/powerpoint/2010/main" val="3870175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E46A2C-6FDF-F674-CBC7-3A222556AA4F}"/>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C617220-B283-C47F-CB9A-843CC2F0DA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A268120-6D5E-1735-D93B-10C70E8FB246}"/>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5" name="Platshållare för sidfot 4">
            <a:extLst>
              <a:ext uri="{FF2B5EF4-FFF2-40B4-BE49-F238E27FC236}">
                <a16:creationId xmlns:a16="http://schemas.microsoft.com/office/drawing/2014/main" id="{8424ED10-64BE-0E25-1AB3-B08EA96E57B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F1CE66-6243-BD2E-FCE1-412C1BB5EDEE}"/>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2376075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E99980-1FBC-7A6D-B7CD-E6D3473AB7B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C58CFEF-4B5A-7B80-5955-E404D3513767}"/>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3484BC1-55F5-8FC3-0956-BB150D2D591F}"/>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5" name="Platshållare för sidfot 4">
            <a:extLst>
              <a:ext uri="{FF2B5EF4-FFF2-40B4-BE49-F238E27FC236}">
                <a16:creationId xmlns:a16="http://schemas.microsoft.com/office/drawing/2014/main" id="{F7FF550E-1551-4958-BC7B-8E70C8C4789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919EAAB-2DCA-14D5-F379-09DDE11AFAA7}"/>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525097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5796BDB-9C7B-03F7-4A39-D8CB6843018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646AFA1-A329-D5C4-A63E-074243E65384}"/>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30CE218-9CD2-0977-EC1D-157E1801FB3E}"/>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5" name="Platshållare för sidfot 4">
            <a:extLst>
              <a:ext uri="{FF2B5EF4-FFF2-40B4-BE49-F238E27FC236}">
                <a16:creationId xmlns:a16="http://schemas.microsoft.com/office/drawing/2014/main" id="{CA9200F9-BC88-0B8B-26D2-1E3536D8CF3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DE18240-4FE1-2AF6-9F11-DB9C8B237C71}"/>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1974480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2F64D6-22E1-BA06-9B48-E21B1B6D224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ECD07FF-9E55-495E-F430-FEC2F216E520}"/>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85D1F8D-365B-934B-FAD5-3D723FB1F484}"/>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5" name="Platshållare för sidfot 4">
            <a:extLst>
              <a:ext uri="{FF2B5EF4-FFF2-40B4-BE49-F238E27FC236}">
                <a16:creationId xmlns:a16="http://schemas.microsoft.com/office/drawing/2014/main" id="{AADFCCB8-636C-7D81-5E37-518284B5C7F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E5396AF-57E9-5ABB-E0D7-E162FC2E868F}"/>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737240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7232AD-6E1D-6E53-B21E-BAEFEE178DF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9B1E1F25-2645-8C55-865A-8F6E1C9C497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5F00E3B1-C56C-A3F6-ECB6-B84013FBEC74}"/>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5" name="Platshållare för sidfot 4">
            <a:extLst>
              <a:ext uri="{FF2B5EF4-FFF2-40B4-BE49-F238E27FC236}">
                <a16:creationId xmlns:a16="http://schemas.microsoft.com/office/drawing/2014/main" id="{82B6F157-98D7-A98C-66B6-BA5147D002E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A9C10B3-633E-163D-AE2B-88144BD75681}"/>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809598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020D80-4560-8634-5156-9D7EC692B2F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C4982AA-19E7-60AC-DF95-197C039749E6}"/>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1C35C6B3-B303-F1CD-2AA4-A6C816F68834}"/>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C9144420-D7D4-796C-F416-81959DCCD328}"/>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6" name="Platshållare för sidfot 5">
            <a:extLst>
              <a:ext uri="{FF2B5EF4-FFF2-40B4-BE49-F238E27FC236}">
                <a16:creationId xmlns:a16="http://schemas.microsoft.com/office/drawing/2014/main" id="{BB212887-C389-9D11-C9D3-8C6297CF8EA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EC0278E-B682-6688-D514-BE84CFA6251C}"/>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57470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24712B-FC10-2137-95B6-9D3D2397F5A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CD0C6EB-0DBF-B756-9506-F1A39E84B6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DFE3322-2C77-6122-27FD-D81E7132FF4F}"/>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D7409AC-832C-6E9C-CC71-2DBC7E3DFD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AD021A2-3371-8951-7099-12FAF2BEB76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3323851E-7919-AD87-C4D8-61736DB18603}"/>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8" name="Platshållare för sidfot 7">
            <a:extLst>
              <a:ext uri="{FF2B5EF4-FFF2-40B4-BE49-F238E27FC236}">
                <a16:creationId xmlns:a16="http://schemas.microsoft.com/office/drawing/2014/main" id="{4050602B-AB9A-C24F-A720-632F2CF30CC2}"/>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D0D4CAC-0B39-E532-2BC1-26A7168DF37E}"/>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2783380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4F8667-C785-5D54-4B1F-2B7C7ABDD74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126C1C0-B89E-DF34-18D9-0FFFBE064554}"/>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4" name="Platshållare för sidfot 3">
            <a:extLst>
              <a:ext uri="{FF2B5EF4-FFF2-40B4-BE49-F238E27FC236}">
                <a16:creationId xmlns:a16="http://schemas.microsoft.com/office/drawing/2014/main" id="{4CECC15B-2443-DB70-E62D-BDB021961770}"/>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14A3650-DD95-28A3-3947-0D2DEF7A008F}"/>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1557097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7AA8D78-3CA0-353D-2EA2-D5CB85B2EDC7}"/>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3" name="Platshållare för sidfot 2">
            <a:extLst>
              <a:ext uri="{FF2B5EF4-FFF2-40B4-BE49-F238E27FC236}">
                <a16:creationId xmlns:a16="http://schemas.microsoft.com/office/drawing/2014/main" id="{E2C6A873-F315-2EE4-6902-D29EED3642A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D445883-6805-1625-85A4-6B01E37416E8}"/>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1994433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CAD169-6223-4A25-8AD4-C0221E85769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23FE546-C314-C4F2-6123-C30065D60D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69B55538-0C40-D44F-35C8-98B6EC1458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5B34D1F-529F-2D05-F1D1-30A9E17CDA8A}"/>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6" name="Platshållare för sidfot 5">
            <a:extLst>
              <a:ext uri="{FF2B5EF4-FFF2-40B4-BE49-F238E27FC236}">
                <a16:creationId xmlns:a16="http://schemas.microsoft.com/office/drawing/2014/main" id="{220CFA4E-069F-4727-C86C-F82FD1EB571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234AA2F-5692-F582-52D3-B679CD2425A8}"/>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490851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261B9DE-CB42-2E7F-BAD5-7E65E04E21E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60C7946-D28D-BBF4-1C60-0EFCC50C59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90E533A0-48B3-8F69-4432-B726584A8D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B395ECF-4970-7C02-ECE6-C0D63E80ECB8}"/>
              </a:ext>
            </a:extLst>
          </p:cNvPr>
          <p:cNvSpPr>
            <a:spLocks noGrp="1"/>
          </p:cNvSpPr>
          <p:nvPr>
            <p:ph type="dt" sz="half" idx="10"/>
          </p:nvPr>
        </p:nvSpPr>
        <p:spPr/>
        <p:txBody>
          <a:bodyPr/>
          <a:lstStyle/>
          <a:p>
            <a:fld id="{936FF7D4-9267-432D-8AED-4B37EC890C62}" type="datetimeFigureOut">
              <a:rPr lang="sv-SE" smtClean="0"/>
              <a:t>2024-06-24</a:t>
            </a:fld>
            <a:endParaRPr lang="sv-SE"/>
          </a:p>
        </p:txBody>
      </p:sp>
      <p:sp>
        <p:nvSpPr>
          <p:cNvPr id="6" name="Platshållare för sidfot 5">
            <a:extLst>
              <a:ext uri="{FF2B5EF4-FFF2-40B4-BE49-F238E27FC236}">
                <a16:creationId xmlns:a16="http://schemas.microsoft.com/office/drawing/2014/main" id="{74833151-4484-C8D3-7609-ED13E999A68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E0F0BA4-7846-1026-5447-33B62E67A6B1}"/>
              </a:ext>
            </a:extLst>
          </p:cNvPr>
          <p:cNvSpPr>
            <a:spLocks noGrp="1"/>
          </p:cNvSpPr>
          <p:nvPr>
            <p:ph type="sldNum" sz="quarter" idx="12"/>
          </p:nvPr>
        </p:nvSpPr>
        <p:spPr/>
        <p:txBody>
          <a:bodyPr/>
          <a:lstStyle/>
          <a:p>
            <a:fld id="{5D0E65EA-3D68-4F08-83BC-1B2B6A830FB9}" type="slidenum">
              <a:rPr lang="sv-SE" smtClean="0"/>
              <a:t>‹#›</a:t>
            </a:fld>
            <a:endParaRPr lang="sv-SE"/>
          </a:p>
        </p:txBody>
      </p:sp>
    </p:spTree>
    <p:extLst>
      <p:ext uri="{BB962C8B-B14F-4D97-AF65-F5344CB8AC3E}">
        <p14:creationId xmlns:p14="http://schemas.microsoft.com/office/powerpoint/2010/main" val="910108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D5871FB-D1B9-54D7-FD4E-224C7E350D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AE48B82-FE89-DBB5-923C-F650CE524A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342D9EA-F319-3BD2-6688-EC12465634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6FF7D4-9267-432D-8AED-4B37EC890C62}" type="datetimeFigureOut">
              <a:rPr lang="sv-SE" smtClean="0"/>
              <a:t>2024-06-24</a:t>
            </a:fld>
            <a:endParaRPr lang="sv-SE"/>
          </a:p>
        </p:txBody>
      </p:sp>
      <p:sp>
        <p:nvSpPr>
          <p:cNvPr id="5" name="Platshållare för sidfot 4">
            <a:extLst>
              <a:ext uri="{FF2B5EF4-FFF2-40B4-BE49-F238E27FC236}">
                <a16:creationId xmlns:a16="http://schemas.microsoft.com/office/drawing/2014/main" id="{BD55EA7A-837C-4E1E-A058-FA6D516701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15056ECA-A959-A57A-66A4-40F4BCBBAA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0E65EA-3D68-4F08-83BC-1B2B6A830FB9}" type="slidenum">
              <a:rPr lang="sv-SE" smtClean="0"/>
              <a:t>‹#›</a:t>
            </a:fld>
            <a:endParaRPr lang="sv-SE"/>
          </a:p>
        </p:txBody>
      </p:sp>
    </p:spTree>
    <p:extLst>
      <p:ext uri="{BB962C8B-B14F-4D97-AF65-F5344CB8AC3E}">
        <p14:creationId xmlns:p14="http://schemas.microsoft.com/office/powerpoint/2010/main" val="1996926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4F48047-2B7C-0644-E9F9-BF55E104E57D}"/>
              </a:ext>
            </a:extLst>
          </p:cNvPr>
          <p:cNvSpPr>
            <a:spLocks noGrp="1"/>
          </p:cNvSpPr>
          <p:nvPr>
            <p:ph type="ctrTitle"/>
          </p:nvPr>
        </p:nvSpPr>
        <p:spPr/>
        <p:txBody>
          <a:bodyPr/>
          <a:lstStyle/>
          <a:p>
            <a:r>
              <a:rPr lang="sv-SE" dirty="0"/>
              <a:t>Tjintokk Prototyputbildning</a:t>
            </a:r>
          </a:p>
        </p:txBody>
      </p:sp>
      <p:sp>
        <p:nvSpPr>
          <p:cNvPr id="3" name="Underrubrik 2">
            <a:extLst>
              <a:ext uri="{FF2B5EF4-FFF2-40B4-BE49-F238E27FC236}">
                <a16:creationId xmlns:a16="http://schemas.microsoft.com/office/drawing/2014/main" id="{E97A6DA3-2068-E76D-BDBD-E50ECDCDA116}"/>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3744068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8105C68-DCD9-6101-9D8F-4F322C2C9532}"/>
              </a:ext>
            </a:extLst>
          </p:cNvPr>
          <p:cNvSpPr>
            <a:spLocks noGrp="1"/>
          </p:cNvSpPr>
          <p:nvPr>
            <p:ph type="title"/>
          </p:nvPr>
        </p:nvSpPr>
        <p:spPr/>
        <p:txBody>
          <a:bodyPr/>
          <a:lstStyle/>
          <a:p>
            <a:r>
              <a:rPr lang="sv-SE" sz="1200" dirty="0"/>
              <a:t>Kapitel 2</a:t>
            </a:r>
            <a:br>
              <a:rPr lang="sv-SE" dirty="0"/>
            </a:br>
            <a:r>
              <a:rPr lang="sv-SE" dirty="0"/>
              <a:t>Hantering av </a:t>
            </a:r>
            <a:r>
              <a:rPr lang="sv-SE" dirty="0" err="1"/>
              <a:t>OBU´n</a:t>
            </a:r>
            <a:endParaRPr lang="sv-SE" dirty="0"/>
          </a:p>
        </p:txBody>
      </p:sp>
      <p:sp>
        <p:nvSpPr>
          <p:cNvPr id="3" name="Platshållare för innehåll 2">
            <a:extLst>
              <a:ext uri="{FF2B5EF4-FFF2-40B4-BE49-F238E27FC236}">
                <a16:creationId xmlns:a16="http://schemas.microsoft.com/office/drawing/2014/main" id="{0886CE74-8AF1-3A5C-CDCE-05F3F9F6F675}"/>
              </a:ext>
            </a:extLst>
          </p:cNvPr>
          <p:cNvSpPr>
            <a:spLocks noGrp="1"/>
          </p:cNvSpPr>
          <p:nvPr>
            <p:ph idx="1"/>
          </p:nvPr>
        </p:nvSpPr>
        <p:spPr/>
        <p:txBody>
          <a:bodyPr>
            <a:normAutofit fontScale="92500" lnSpcReduction="20000"/>
          </a:bodyPr>
          <a:lstStyle/>
          <a:p>
            <a:pPr marL="0" indent="0">
              <a:buNone/>
            </a:pPr>
            <a:r>
              <a:rPr lang="sv-SE" dirty="0" err="1"/>
              <a:t>OBU´n</a:t>
            </a:r>
            <a:r>
              <a:rPr lang="sv-SE" dirty="0"/>
              <a:t> på långtest ska finnas på garagen. Övriga tar ut sina enheter på access center. </a:t>
            </a:r>
          </a:p>
          <a:p>
            <a:pPr marL="0" indent="0">
              <a:buNone/>
            </a:pPr>
            <a:endParaRPr lang="sv-SE" dirty="0"/>
          </a:p>
          <a:p>
            <a:pPr marL="0" indent="0">
              <a:buNone/>
            </a:pPr>
            <a:r>
              <a:rPr lang="sv-SE" dirty="0"/>
              <a:t>Varje testbil ska utrustas med en OBU – utan OBU har du inget tillträde till testbanorna. </a:t>
            </a:r>
          </a:p>
          <a:p>
            <a:pPr marL="0" indent="0">
              <a:buNone/>
            </a:pPr>
            <a:endParaRPr lang="sv-SE" dirty="0"/>
          </a:p>
          <a:p>
            <a:pPr marL="0" indent="0">
              <a:buNone/>
            </a:pPr>
            <a:r>
              <a:rPr lang="sv-SE" dirty="0" err="1"/>
              <a:t>OBU´n</a:t>
            </a:r>
            <a:r>
              <a:rPr lang="sv-SE" dirty="0"/>
              <a:t> är en informationstillgång och måste skyddas från obehöriga!</a:t>
            </a:r>
          </a:p>
          <a:p>
            <a:pPr marL="0" indent="0">
              <a:buNone/>
            </a:pPr>
            <a:r>
              <a:rPr lang="sv-SE" dirty="0"/>
              <a:t>Enheterna förvaras i verkstäderna. Under skiftet tar man med sig </a:t>
            </a:r>
            <a:r>
              <a:rPr lang="sv-SE" dirty="0" err="1"/>
              <a:t>OBU´n</a:t>
            </a:r>
            <a:r>
              <a:rPr lang="sv-SE" dirty="0"/>
              <a:t> till bilen och efter avslutat skift tillbaka till verkstan för laddning. </a:t>
            </a:r>
          </a:p>
          <a:p>
            <a:pPr marL="0" indent="0">
              <a:buNone/>
            </a:pPr>
            <a:endParaRPr lang="sv-SE" dirty="0"/>
          </a:p>
          <a:p>
            <a:pPr marL="0" indent="0">
              <a:buNone/>
            </a:pPr>
            <a:r>
              <a:rPr lang="sv-SE" sz="2800" dirty="0"/>
              <a:t>Skadad eller förlorad OBU skall omgående rapporteras till gruppchef, stationspersonal eller </a:t>
            </a:r>
            <a:r>
              <a:rPr lang="sv-SE" sz="2800" dirty="0" err="1"/>
              <a:t>Accescenter</a:t>
            </a:r>
            <a:endParaRPr lang="sv-SE" sz="2800" dirty="0"/>
          </a:p>
          <a:p>
            <a:pPr marL="0" indent="0">
              <a:buNone/>
            </a:pPr>
            <a:endParaRPr lang="sv-SE" dirty="0"/>
          </a:p>
          <a:p>
            <a:pPr marL="0" indent="0">
              <a:buNone/>
            </a:pPr>
            <a:endParaRPr lang="sv-SE" dirty="0"/>
          </a:p>
          <a:p>
            <a:pPr marL="0" indent="0">
              <a:buNone/>
            </a:pPr>
            <a:endParaRPr lang="sv-SE" dirty="0"/>
          </a:p>
          <a:p>
            <a:pPr marL="0" indent="0">
              <a:buNone/>
            </a:pPr>
            <a:endParaRPr lang="sv-SE" dirty="0"/>
          </a:p>
          <a:p>
            <a:pPr marL="0" indent="0">
              <a:buNone/>
            </a:pPr>
            <a:endParaRPr lang="sv-SE" dirty="0"/>
          </a:p>
        </p:txBody>
      </p:sp>
    </p:spTree>
    <p:extLst>
      <p:ext uri="{BB962C8B-B14F-4D97-AF65-F5344CB8AC3E}">
        <p14:creationId xmlns:p14="http://schemas.microsoft.com/office/powerpoint/2010/main" val="1390634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EDD15E-F09F-F0CF-9EDC-3D557E55C014}"/>
              </a:ext>
            </a:extLst>
          </p:cNvPr>
          <p:cNvSpPr>
            <a:spLocks noGrp="1"/>
          </p:cNvSpPr>
          <p:nvPr>
            <p:ph type="title"/>
          </p:nvPr>
        </p:nvSpPr>
        <p:spPr/>
        <p:txBody>
          <a:bodyPr>
            <a:normAutofit fontScale="90000"/>
          </a:bodyPr>
          <a:lstStyle/>
          <a:p>
            <a:r>
              <a:rPr lang="sv-SE" sz="1200" dirty="0"/>
              <a:t>Kapitel 2</a:t>
            </a:r>
            <a:br>
              <a:rPr lang="sv-SE" dirty="0"/>
            </a:br>
            <a:r>
              <a:rPr lang="sv-SE" dirty="0"/>
              <a:t>Dokumentation, surfplattor, papper och destruktion</a:t>
            </a:r>
          </a:p>
        </p:txBody>
      </p:sp>
      <p:sp>
        <p:nvSpPr>
          <p:cNvPr id="3" name="Platshållare för innehåll 2">
            <a:extLst>
              <a:ext uri="{FF2B5EF4-FFF2-40B4-BE49-F238E27FC236}">
                <a16:creationId xmlns:a16="http://schemas.microsoft.com/office/drawing/2014/main" id="{8B104DFF-64C8-AF55-7484-C57F4FFBAF06}"/>
              </a:ext>
            </a:extLst>
          </p:cNvPr>
          <p:cNvSpPr>
            <a:spLocks noGrp="1"/>
          </p:cNvSpPr>
          <p:nvPr>
            <p:ph idx="1"/>
          </p:nvPr>
        </p:nvSpPr>
        <p:spPr/>
        <p:txBody>
          <a:bodyPr>
            <a:normAutofit lnSpcReduction="10000"/>
          </a:bodyPr>
          <a:lstStyle/>
          <a:p>
            <a:pPr marL="0" indent="0">
              <a:buNone/>
            </a:pPr>
            <a:r>
              <a:rPr lang="sv-SE" dirty="0"/>
              <a:t>All information om testbilar behandlas med högsta sekretess. </a:t>
            </a:r>
          </a:p>
          <a:p>
            <a:pPr marL="0" indent="0">
              <a:buNone/>
            </a:pPr>
            <a:r>
              <a:rPr lang="sv-SE" dirty="0"/>
              <a:t>Den skriftliga informationen i pärmarna och surfplattor är en informationstillgång och personalen ansvarar för att ingen obehörig ta del av denna. </a:t>
            </a:r>
          </a:p>
          <a:p>
            <a:pPr marL="0" indent="0">
              <a:buNone/>
            </a:pPr>
            <a:endParaRPr lang="sv-SE" dirty="0"/>
          </a:p>
          <a:p>
            <a:pPr marL="0" indent="0">
              <a:buNone/>
            </a:pPr>
            <a:r>
              <a:rPr lang="sv-SE" dirty="0"/>
              <a:t>Pärmar och surfplattor förvaras på bestämda platser och under körning i bilarna. </a:t>
            </a:r>
          </a:p>
          <a:p>
            <a:pPr marL="0" indent="0">
              <a:buNone/>
            </a:pPr>
            <a:endParaRPr lang="sv-SE" dirty="0"/>
          </a:p>
          <a:p>
            <a:pPr marL="0" indent="0">
              <a:buNone/>
            </a:pPr>
            <a:r>
              <a:rPr lang="sv-SE" dirty="0"/>
              <a:t>Papper som inte behövs längre ska destrueras i (enligt norm) godkända dokumentförstörare som finns på varje garage. </a:t>
            </a:r>
          </a:p>
        </p:txBody>
      </p:sp>
    </p:spTree>
    <p:extLst>
      <p:ext uri="{BB962C8B-B14F-4D97-AF65-F5344CB8AC3E}">
        <p14:creationId xmlns:p14="http://schemas.microsoft.com/office/powerpoint/2010/main" val="18175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97B1DA5-8DF5-5E2D-B117-4D5B53892711}"/>
              </a:ext>
            </a:extLst>
          </p:cNvPr>
          <p:cNvSpPr>
            <a:spLocks noGrp="1"/>
          </p:cNvSpPr>
          <p:nvPr>
            <p:ph type="title"/>
          </p:nvPr>
        </p:nvSpPr>
        <p:spPr/>
        <p:txBody>
          <a:bodyPr/>
          <a:lstStyle/>
          <a:p>
            <a:r>
              <a:rPr lang="sv-SE" dirty="0"/>
              <a:t>Frågor</a:t>
            </a:r>
          </a:p>
        </p:txBody>
      </p:sp>
      <p:sp>
        <p:nvSpPr>
          <p:cNvPr id="3" name="Platshållare för innehåll 2">
            <a:extLst>
              <a:ext uri="{FF2B5EF4-FFF2-40B4-BE49-F238E27FC236}">
                <a16:creationId xmlns:a16="http://schemas.microsoft.com/office/drawing/2014/main" id="{182CCEB4-E8AA-53AB-7381-19B2036CF62B}"/>
              </a:ext>
            </a:extLst>
          </p:cNvPr>
          <p:cNvSpPr>
            <a:spLocks noGrp="1"/>
          </p:cNvSpPr>
          <p:nvPr>
            <p:ph idx="1"/>
          </p:nvPr>
        </p:nvSpPr>
        <p:spPr/>
        <p:txBody>
          <a:bodyPr>
            <a:normAutofit fontScale="92500" lnSpcReduction="20000"/>
          </a:bodyPr>
          <a:lstStyle/>
          <a:p>
            <a:pPr marL="0" indent="0">
              <a:buNone/>
            </a:pPr>
            <a:r>
              <a:rPr lang="sv-SE" dirty="0"/>
              <a:t>1. Att skydda information från obehöriga är ett av företagets primära mål.</a:t>
            </a:r>
          </a:p>
          <a:p>
            <a:pPr marL="0" indent="0">
              <a:buNone/>
            </a:pPr>
            <a:r>
              <a:rPr lang="sv-SE" b="1" dirty="0" err="1">
                <a:highlight>
                  <a:srgbClr val="FFFF00"/>
                </a:highlight>
              </a:rPr>
              <a:t>True</a:t>
            </a:r>
            <a:r>
              <a:rPr lang="sv-SE" b="1" dirty="0">
                <a:highlight>
                  <a:srgbClr val="FFFF00"/>
                </a:highlight>
              </a:rPr>
              <a:t>/ </a:t>
            </a:r>
            <a:r>
              <a:rPr lang="sv-SE" dirty="0" err="1"/>
              <a:t>false</a:t>
            </a:r>
            <a:r>
              <a:rPr lang="sv-SE" dirty="0"/>
              <a:t> </a:t>
            </a:r>
          </a:p>
          <a:p>
            <a:pPr marL="0" indent="0">
              <a:buNone/>
            </a:pPr>
            <a:endParaRPr lang="sv-SE" dirty="0"/>
          </a:p>
          <a:p>
            <a:pPr marL="0" indent="0">
              <a:buNone/>
            </a:pPr>
            <a:r>
              <a:rPr lang="sv-SE" dirty="0"/>
              <a:t>2. När är det inte tillåtet att prata om biltestrelaterad information? (flera svarsalternativ möjlig)</a:t>
            </a:r>
          </a:p>
          <a:p>
            <a:pPr marL="0" indent="0">
              <a:buNone/>
            </a:pPr>
            <a:r>
              <a:rPr lang="sv-SE" sz="1800" b="1" dirty="0">
                <a:highlight>
                  <a:srgbClr val="FFFF00"/>
                </a:highlight>
              </a:rPr>
              <a:t>a) På restaurangen </a:t>
            </a:r>
            <a:r>
              <a:rPr lang="sv-SE" sz="1800" dirty="0"/>
              <a:t>		b) i förarrummet vid </a:t>
            </a:r>
            <a:r>
              <a:rPr lang="sv-SE" sz="1800" dirty="0" err="1"/>
              <a:t>skiftöverläming</a:t>
            </a:r>
            <a:endParaRPr lang="sv-SE" sz="1800" dirty="0"/>
          </a:p>
          <a:p>
            <a:pPr marL="0" indent="0">
              <a:buNone/>
            </a:pPr>
            <a:r>
              <a:rPr lang="sv-SE" sz="1800" dirty="0"/>
              <a:t>c) När man sitter i en testbil (stillastående) och pratar med stationspersonalen</a:t>
            </a:r>
          </a:p>
          <a:p>
            <a:pPr marL="0" indent="0">
              <a:buNone/>
            </a:pPr>
            <a:r>
              <a:rPr lang="sv-SE" sz="1800" b="1" dirty="0">
                <a:highlight>
                  <a:srgbClr val="FFFF00"/>
                </a:highlight>
              </a:rPr>
              <a:t>d) Vid middagsbordet med familjen</a:t>
            </a:r>
          </a:p>
          <a:p>
            <a:pPr marL="0" indent="0">
              <a:buNone/>
            </a:pPr>
            <a:endParaRPr lang="sv-SE" dirty="0"/>
          </a:p>
          <a:p>
            <a:pPr marL="0" indent="0">
              <a:buNone/>
            </a:pPr>
            <a:r>
              <a:rPr lang="sv-SE" dirty="0"/>
              <a:t>3. Det räcker med en OBU per grupp om man vill köra banor annars skulle det inte räcka för alla.</a:t>
            </a:r>
          </a:p>
          <a:p>
            <a:pPr marL="0" indent="0">
              <a:buNone/>
            </a:pPr>
            <a:r>
              <a:rPr lang="sv-SE" dirty="0" err="1"/>
              <a:t>True</a:t>
            </a:r>
            <a:r>
              <a:rPr lang="sv-SE" dirty="0"/>
              <a:t>/ </a:t>
            </a:r>
            <a:r>
              <a:rPr lang="sv-SE" b="1" dirty="0" err="1">
                <a:highlight>
                  <a:srgbClr val="FFFF00"/>
                </a:highlight>
              </a:rPr>
              <a:t>false</a:t>
            </a:r>
            <a:endParaRPr lang="sv-SE" b="1" dirty="0">
              <a:highlight>
                <a:srgbClr val="FFFF00"/>
              </a:highlight>
            </a:endParaRPr>
          </a:p>
        </p:txBody>
      </p:sp>
    </p:spTree>
    <p:extLst>
      <p:ext uri="{BB962C8B-B14F-4D97-AF65-F5344CB8AC3E}">
        <p14:creationId xmlns:p14="http://schemas.microsoft.com/office/powerpoint/2010/main" val="2886179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41FA27-4FD8-BE04-AAC8-CE44E70B013D}"/>
              </a:ext>
            </a:extLst>
          </p:cNvPr>
          <p:cNvSpPr>
            <a:spLocks noGrp="1"/>
          </p:cNvSpPr>
          <p:nvPr>
            <p:ph type="title"/>
          </p:nvPr>
        </p:nvSpPr>
        <p:spPr/>
        <p:txBody>
          <a:bodyPr/>
          <a:lstStyle/>
          <a:p>
            <a:r>
              <a:rPr lang="sv-SE" sz="1200" dirty="0"/>
              <a:t>Kapitel 3</a:t>
            </a:r>
            <a:br>
              <a:rPr lang="sv-SE" dirty="0"/>
            </a:br>
            <a:r>
              <a:rPr lang="sv-SE" dirty="0"/>
              <a:t>Testanläggning och banor</a:t>
            </a:r>
          </a:p>
        </p:txBody>
      </p:sp>
      <p:sp>
        <p:nvSpPr>
          <p:cNvPr id="3" name="Platshållare för innehåll 2">
            <a:extLst>
              <a:ext uri="{FF2B5EF4-FFF2-40B4-BE49-F238E27FC236}">
                <a16:creationId xmlns:a16="http://schemas.microsoft.com/office/drawing/2014/main" id="{B62682AD-0089-3510-724E-2C4ECFF70162}"/>
              </a:ext>
            </a:extLst>
          </p:cNvPr>
          <p:cNvSpPr>
            <a:spLocks noGrp="1"/>
          </p:cNvSpPr>
          <p:nvPr>
            <p:ph idx="1"/>
          </p:nvPr>
        </p:nvSpPr>
        <p:spPr/>
        <p:txBody>
          <a:bodyPr>
            <a:normAutofit fontScale="92500" lnSpcReduction="20000"/>
          </a:bodyPr>
          <a:lstStyle/>
          <a:p>
            <a:pPr marL="0" indent="0">
              <a:buNone/>
            </a:pPr>
            <a:r>
              <a:rPr lang="sv-SE" dirty="0"/>
              <a:t>Regler på testanläggningen: </a:t>
            </a:r>
          </a:p>
          <a:p>
            <a:pPr>
              <a:buFontTx/>
              <a:buChar char="-"/>
            </a:pPr>
            <a:r>
              <a:rPr lang="sv-SE" dirty="0"/>
              <a:t>Hastighetsbegränsningar gäller</a:t>
            </a:r>
          </a:p>
          <a:p>
            <a:pPr>
              <a:buFontTx/>
              <a:buChar char="-"/>
            </a:pPr>
            <a:r>
              <a:rPr lang="sv-SE" dirty="0"/>
              <a:t>Trafikskyltar respekteras </a:t>
            </a:r>
          </a:p>
          <a:p>
            <a:pPr>
              <a:buFontTx/>
              <a:buChar char="-"/>
            </a:pPr>
            <a:r>
              <a:rPr lang="sv-SE" dirty="0"/>
              <a:t>Svenska trafikregler tillämpas vid körning på allmänna vägar</a:t>
            </a:r>
          </a:p>
          <a:p>
            <a:pPr>
              <a:buFontTx/>
              <a:buChar char="-"/>
            </a:pPr>
            <a:r>
              <a:rPr lang="sv-SE" dirty="0"/>
              <a:t>Respekt för varandra och gäster på området</a:t>
            </a:r>
          </a:p>
          <a:p>
            <a:pPr marL="0" indent="0">
              <a:buNone/>
            </a:pPr>
            <a:endParaRPr lang="sv-SE" dirty="0"/>
          </a:p>
          <a:p>
            <a:pPr marL="0" indent="0">
              <a:buNone/>
            </a:pPr>
            <a:r>
              <a:rPr lang="sv-SE" dirty="0"/>
              <a:t>Vid laddning ska det finnas information om kontaktperson synligt under rutan. Informationen tillhandhåller stationspersonalen. </a:t>
            </a:r>
          </a:p>
          <a:p>
            <a:pPr marL="0" indent="0">
              <a:buNone/>
            </a:pPr>
            <a:r>
              <a:rPr lang="sv-SE" dirty="0"/>
              <a:t>När bilen har laddats färdigt ska den flyttas omgående. Länk och lösenord finns på KNUT till vår statussida för elbilsladdare </a:t>
            </a:r>
          </a:p>
          <a:p>
            <a:pPr marL="0" indent="0">
              <a:buNone/>
            </a:pPr>
            <a:r>
              <a:rPr lang="sv-SE" dirty="0">
                <a:solidFill>
                  <a:schemeClr val="tx2">
                    <a:lumMod val="50000"/>
                    <a:lumOff val="50000"/>
                  </a:schemeClr>
                </a:solidFill>
              </a:rPr>
              <a:t>chargers.tjintokk.se</a:t>
            </a:r>
          </a:p>
          <a:p>
            <a:pPr marL="0" indent="0">
              <a:buNone/>
            </a:pPr>
            <a:endParaRPr lang="sv-SE" dirty="0"/>
          </a:p>
        </p:txBody>
      </p:sp>
    </p:spTree>
    <p:extLst>
      <p:ext uri="{BB962C8B-B14F-4D97-AF65-F5344CB8AC3E}">
        <p14:creationId xmlns:p14="http://schemas.microsoft.com/office/powerpoint/2010/main" val="1305086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711253-02FB-2A07-1F0F-F5BF067E72C8}"/>
              </a:ext>
            </a:extLst>
          </p:cNvPr>
          <p:cNvSpPr>
            <a:spLocks noGrp="1"/>
          </p:cNvSpPr>
          <p:nvPr>
            <p:ph type="title"/>
          </p:nvPr>
        </p:nvSpPr>
        <p:spPr/>
        <p:txBody>
          <a:bodyPr/>
          <a:lstStyle/>
          <a:p>
            <a:r>
              <a:rPr lang="sv-SE" sz="1200" dirty="0"/>
              <a:t>Kapitel 3</a:t>
            </a:r>
            <a:br>
              <a:rPr lang="sv-SE" dirty="0"/>
            </a:br>
            <a:r>
              <a:rPr lang="sv-SE" dirty="0"/>
              <a:t>Tillträde på banor</a:t>
            </a:r>
          </a:p>
        </p:txBody>
      </p:sp>
      <p:sp>
        <p:nvSpPr>
          <p:cNvPr id="4" name="Platshållare för innehåll 3">
            <a:extLst>
              <a:ext uri="{FF2B5EF4-FFF2-40B4-BE49-F238E27FC236}">
                <a16:creationId xmlns:a16="http://schemas.microsoft.com/office/drawing/2014/main" id="{E603A6FE-C6B5-3A5E-0DD6-014B3EBD13F0}"/>
              </a:ext>
            </a:extLst>
          </p:cNvPr>
          <p:cNvSpPr>
            <a:spLocks noGrp="1"/>
          </p:cNvSpPr>
          <p:nvPr>
            <p:ph idx="1"/>
          </p:nvPr>
        </p:nvSpPr>
        <p:spPr/>
        <p:txBody>
          <a:bodyPr/>
          <a:lstStyle/>
          <a:p>
            <a:pPr marL="0" indent="0">
              <a:buNone/>
            </a:pPr>
            <a:r>
              <a:rPr lang="sv-SE" dirty="0"/>
              <a:t>I Slagnäs har du genom </a:t>
            </a:r>
            <a:r>
              <a:rPr lang="sv-SE" dirty="0" err="1"/>
              <a:t>OBU’n</a:t>
            </a:r>
            <a:r>
              <a:rPr lang="sv-SE" dirty="0"/>
              <a:t> tillträde till de banorna du behöver för att genomföra de önskade testerna.</a:t>
            </a:r>
          </a:p>
          <a:p>
            <a:pPr marL="0" indent="0">
              <a:buNone/>
            </a:pPr>
            <a:endParaRPr lang="sv-SE" dirty="0"/>
          </a:p>
          <a:p>
            <a:pPr marL="0" indent="0">
              <a:buNone/>
            </a:pPr>
            <a:r>
              <a:rPr lang="sv-SE" dirty="0">
                <a:highlight>
                  <a:srgbClr val="FFFF00"/>
                </a:highlight>
              </a:rPr>
              <a:t>Karta över området</a:t>
            </a:r>
          </a:p>
          <a:p>
            <a:pPr marL="0" indent="0">
              <a:buNone/>
            </a:pPr>
            <a:r>
              <a:rPr lang="sv-SE" dirty="0">
                <a:highlight>
                  <a:srgbClr val="FFFF00"/>
                </a:highlight>
              </a:rPr>
              <a:t>OBS med text att Tjintokk har ensamrätt…</a:t>
            </a:r>
          </a:p>
        </p:txBody>
      </p:sp>
      <p:sp>
        <p:nvSpPr>
          <p:cNvPr id="3" name="Platshållare för text 2">
            <a:extLst>
              <a:ext uri="{FF2B5EF4-FFF2-40B4-BE49-F238E27FC236}">
                <a16:creationId xmlns:a16="http://schemas.microsoft.com/office/drawing/2014/main" id="{4C6130EC-5B3D-0253-FDBA-C450FBC58B29}"/>
              </a:ext>
            </a:extLst>
          </p:cNvPr>
          <p:cNvSpPr>
            <a:spLocks noGrp="1"/>
          </p:cNvSpPr>
          <p:nvPr>
            <p:ph type="body" idx="4294967295"/>
          </p:nvPr>
        </p:nvSpPr>
        <p:spPr>
          <a:xfrm flipH="1">
            <a:off x="10782411" y="681037"/>
            <a:ext cx="45719" cy="45719"/>
          </a:xfrm>
        </p:spPr>
        <p:txBody>
          <a:bodyPr>
            <a:normAutofit fontScale="25000" lnSpcReduction="20000"/>
          </a:bodyPr>
          <a:lstStyle/>
          <a:p>
            <a:endParaRPr lang="sv-SE" dirty="0"/>
          </a:p>
        </p:txBody>
      </p:sp>
    </p:spTree>
    <p:extLst>
      <p:ext uri="{BB962C8B-B14F-4D97-AF65-F5344CB8AC3E}">
        <p14:creationId xmlns:p14="http://schemas.microsoft.com/office/powerpoint/2010/main" val="1541732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91D3046-5A4E-97C1-7480-857C2174F39C}"/>
              </a:ext>
            </a:extLst>
          </p:cNvPr>
          <p:cNvSpPr>
            <a:spLocks noGrp="1"/>
          </p:cNvSpPr>
          <p:nvPr>
            <p:ph type="title"/>
          </p:nvPr>
        </p:nvSpPr>
        <p:spPr/>
        <p:txBody>
          <a:bodyPr/>
          <a:lstStyle/>
          <a:p>
            <a:r>
              <a:rPr lang="sv-SE" sz="1200" dirty="0"/>
              <a:t>Kapitel 3</a:t>
            </a:r>
            <a:br>
              <a:rPr lang="sv-SE" dirty="0"/>
            </a:br>
            <a:r>
              <a:rPr lang="sv-SE" dirty="0"/>
              <a:t>Tillträde på banor</a:t>
            </a:r>
          </a:p>
        </p:txBody>
      </p:sp>
      <p:sp>
        <p:nvSpPr>
          <p:cNvPr id="7" name="Platshållare för innehåll 6">
            <a:extLst>
              <a:ext uri="{FF2B5EF4-FFF2-40B4-BE49-F238E27FC236}">
                <a16:creationId xmlns:a16="http://schemas.microsoft.com/office/drawing/2014/main" id="{BFA66ADF-1FB0-9440-4756-2904A6618467}"/>
              </a:ext>
            </a:extLst>
          </p:cNvPr>
          <p:cNvSpPr>
            <a:spLocks noGrp="1"/>
          </p:cNvSpPr>
          <p:nvPr>
            <p:ph idx="1"/>
          </p:nvPr>
        </p:nvSpPr>
        <p:spPr/>
        <p:txBody>
          <a:bodyPr/>
          <a:lstStyle/>
          <a:p>
            <a:pPr marL="0" indent="0">
              <a:buNone/>
            </a:pPr>
            <a:r>
              <a:rPr lang="sv-SE" dirty="0"/>
              <a:t>För att få tillträde till RG måste det skrivas under en separat sekretessförbindelse för varje säsong. </a:t>
            </a:r>
          </a:p>
          <a:p>
            <a:pPr marL="0" indent="0">
              <a:buNone/>
            </a:pPr>
            <a:endParaRPr lang="sv-SE" dirty="0"/>
          </a:p>
          <a:p>
            <a:pPr marL="0" indent="0">
              <a:buNone/>
            </a:pPr>
            <a:r>
              <a:rPr lang="sv-SE" dirty="0">
                <a:highlight>
                  <a:srgbClr val="FFFF00"/>
                </a:highlight>
              </a:rPr>
              <a:t>Karta över RG</a:t>
            </a:r>
          </a:p>
          <a:p>
            <a:pPr marL="0" indent="0">
              <a:buNone/>
            </a:pPr>
            <a:r>
              <a:rPr lang="sv-SE" dirty="0">
                <a:highlight>
                  <a:srgbClr val="FFFF00"/>
                </a:highlight>
              </a:rPr>
              <a:t>OBS med text att Tjintokk har ensamrätt…</a:t>
            </a:r>
          </a:p>
          <a:p>
            <a:pPr marL="0" indent="0">
              <a:buNone/>
            </a:pPr>
            <a:endParaRPr lang="sv-SE" dirty="0"/>
          </a:p>
        </p:txBody>
      </p:sp>
    </p:spTree>
    <p:extLst>
      <p:ext uri="{BB962C8B-B14F-4D97-AF65-F5344CB8AC3E}">
        <p14:creationId xmlns:p14="http://schemas.microsoft.com/office/powerpoint/2010/main" val="4158902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24D77179-858E-0063-E9B6-92537FE4AEC2}"/>
              </a:ext>
            </a:extLst>
          </p:cNvPr>
          <p:cNvSpPr>
            <a:spLocks noGrp="1"/>
          </p:cNvSpPr>
          <p:nvPr>
            <p:ph type="title"/>
          </p:nvPr>
        </p:nvSpPr>
        <p:spPr/>
        <p:txBody>
          <a:bodyPr/>
          <a:lstStyle/>
          <a:p>
            <a:r>
              <a:rPr lang="sv-SE" dirty="0"/>
              <a:t>Frågor</a:t>
            </a:r>
          </a:p>
        </p:txBody>
      </p:sp>
      <p:sp>
        <p:nvSpPr>
          <p:cNvPr id="8" name="Platshållare för innehåll 7">
            <a:extLst>
              <a:ext uri="{FF2B5EF4-FFF2-40B4-BE49-F238E27FC236}">
                <a16:creationId xmlns:a16="http://schemas.microsoft.com/office/drawing/2014/main" id="{7548C525-0FB9-623A-E216-115FB2EFB944}"/>
              </a:ext>
            </a:extLst>
          </p:cNvPr>
          <p:cNvSpPr>
            <a:spLocks noGrp="1"/>
          </p:cNvSpPr>
          <p:nvPr>
            <p:ph idx="1"/>
          </p:nvPr>
        </p:nvSpPr>
        <p:spPr/>
        <p:txBody>
          <a:bodyPr vert="horz" lIns="91440" tIns="45720" rIns="91440" bIns="45720" rtlCol="0" anchor="t">
            <a:normAutofit/>
          </a:bodyPr>
          <a:lstStyle/>
          <a:p>
            <a:pPr marL="0" indent="0">
              <a:buNone/>
            </a:pPr>
            <a:r>
              <a:rPr lang="sv-SE" dirty="0"/>
              <a:t>1. Kunder har alltid förtur!</a:t>
            </a:r>
          </a:p>
          <a:p>
            <a:pPr marL="0" indent="0">
              <a:buNone/>
            </a:pPr>
            <a:r>
              <a:rPr lang="sv-SE" err="1"/>
              <a:t>True</a:t>
            </a:r>
            <a:r>
              <a:rPr lang="sv-SE" dirty="0"/>
              <a:t>/</a:t>
            </a:r>
            <a:r>
              <a:rPr lang="sv-SE" b="1" dirty="0">
                <a:highlight>
                  <a:srgbClr val="FFFF00"/>
                </a:highlight>
              </a:rPr>
              <a:t> </a:t>
            </a:r>
            <a:r>
              <a:rPr lang="sv-SE" b="1" err="1">
                <a:highlight>
                  <a:srgbClr val="FFFF00"/>
                </a:highlight>
              </a:rPr>
              <a:t>false</a:t>
            </a:r>
            <a:r>
              <a:rPr lang="sv-SE" b="1" dirty="0">
                <a:highlight>
                  <a:srgbClr val="FFFF00"/>
                </a:highlight>
              </a:rPr>
              <a:t> </a:t>
            </a:r>
          </a:p>
          <a:p>
            <a:pPr marL="0" indent="0">
              <a:buNone/>
            </a:pPr>
            <a:endParaRPr lang="sv-SE" dirty="0"/>
          </a:p>
          <a:p>
            <a:pPr marL="0" indent="0">
              <a:buNone/>
            </a:pPr>
            <a:r>
              <a:rPr lang="sv-SE" dirty="0"/>
              <a:t>2. Vid körning på området gäller följande: (flera svarsalternativ möjlig)</a:t>
            </a:r>
          </a:p>
          <a:p>
            <a:pPr marL="0" indent="0">
              <a:buNone/>
            </a:pPr>
            <a:r>
              <a:rPr lang="sv-SE" sz="2400" dirty="0"/>
              <a:t>a) Störst gå först			</a:t>
            </a:r>
            <a:r>
              <a:rPr lang="sv-SE" sz="2400" b="1" dirty="0">
                <a:highlight>
                  <a:srgbClr val="FFFF00"/>
                </a:highlight>
              </a:rPr>
              <a:t>b) svenska trafikregler</a:t>
            </a:r>
          </a:p>
          <a:p>
            <a:pPr marL="0" indent="0">
              <a:buNone/>
            </a:pPr>
            <a:r>
              <a:rPr lang="sv-SE" sz="2400" b="1" dirty="0">
                <a:highlight>
                  <a:srgbClr val="FFFF00"/>
                </a:highlight>
              </a:rPr>
              <a:t>c)Respekt 	</a:t>
            </a:r>
            <a:r>
              <a:rPr lang="sv-SE" sz="2400" dirty="0"/>
              <a:t>			</a:t>
            </a:r>
            <a:r>
              <a:rPr lang="sv-SE" sz="2400" b="1" dirty="0">
                <a:highlight>
                  <a:srgbClr val="FFFF00"/>
                </a:highlight>
              </a:rPr>
              <a:t>d) gällande hastighetsbegränsningar </a:t>
            </a:r>
          </a:p>
        </p:txBody>
      </p:sp>
    </p:spTree>
    <p:extLst>
      <p:ext uri="{BB962C8B-B14F-4D97-AF65-F5344CB8AC3E}">
        <p14:creationId xmlns:p14="http://schemas.microsoft.com/office/powerpoint/2010/main" val="3289261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AB1923-ED93-E19B-ACE8-4C96B36924D9}"/>
              </a:ext>
            </a:extLst>
          </p:cNvPr>
          <p:cNvSpPr>
            <a:spLocks noGrp="1"/>
          </p:cNvSpPr>
          <p:nvPr>
            <p:ph type="title"/>
          </p:nvPr>
        </p:nvSpPr>
        <p:spPr/>
        <p:txBody>
          <a:bodyPr/>
          <a:lstStyle/>
          <a:p>
            <a:r>
              <a:rPr lang="sv-SE" sz="1200" dirty="0"/>
              <a:t>Kapitel 4</a:t>
            </a:r>
            <a:br>
              <a:rPr lang="sv-SE" dirty="0"/>
            </a:br>
            <a:r>
              <a:rPr lang="sv-SE" dirty="0"/>
              <a:t>Körning av prototyper/ testbilar</a:t>
            </a:r>
          </a:p>
        </p:txBody>
      </p:sp>
      <p:sp>
        <p:nvSpPr>
          <p:cNvPr id="3" name="Platshållare för innehåll 2">
            <a:extLst>
              <a:ext uri="{FF2B5EF4-FFF2-40B4-BE49-F238E27FC236}">
                <a16:creationId xmlns:a16="http://schemas.microsoft.com/office/drawing/2014/main" id="{38F8084A-D5C4-215B-7A9A-CD63A79C41CF}"/>
              </a:ext>
            </a:extLst>
          </p:cNvPr>
          <p:cNvSpPr>
            <a:spLocks noGrp="1"/>
          </p:cNvSpPr>
          <p:nvPr>
            <p:ph idx="1"/>
          </p:nvPr>
        </p:nvSpPr>
        <p:spPr/>
        <p:txBody>
          <a:bodyPr/>
          <a:lstStyle/>
          <a:p>
            <a:r>
              <a:rPr lang="sv-SE" dirty="0"/>
              <a:t>Vanligtvis körs testbilar i grupp</a:t>
            </a:r>
          </a:p>
          <a:p>
            <a:r>
              <a:rPr lang="sv-SE" dirty="0"/>
              <a:t>Prototyper av klass 2A och 2B kräver speciella sammansättningar i gruppen med de andra bilarna. Föregående seriemodell får inte vara med i denna grupp. Det ska inte finnas möjlighet till att jämföra bilarna. </a:t>
            </a:r>
          </a:p>
          <a:p>
            <a:r>
              <a:rPr lang="sv-SE" dirty="0"/>
              <a:t>Ska bilen (2A, 2B) köras ensam utan följebil måste två personer vara i bilen i fall det blir en olycka eller haveri/ tekniska fel.</a:t>
            </a:r>
          </a:p>
          <a:p>
            <a:r>
              <a:rPr lang="sv-SE" dirty="0"/>
              <a:t>Innan dörrarna eller motorhuven öppnas säkerställ att bilen är skyddad från obehöriga. </a:t>
            </a:r>
          </a:p>
          <a:p>
            <a:pPr marL="0" indent="0">
              <a:buNone/>
            </a:pPr>
            <a:endParaRPr lang="sv-SE" dirty="0"/>
          </a:p>
        </p:txBody>
      </p:sp>
    </p:spTree>
    <p:extLst>
      <p:ext uri="{BB962C8B-B14F-4D97-AF65-F5344CB8AC3E}">
        <p14:creationId xmlns:p14="http://schemas.microsoft.com/office/powerpoint/2010/main" val="3235098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AFBAA1C-9D76-C2EE-FC81-3B4529B424C9}"/>
              </a:ext>
            </a:extLst>
          </p:cNvPr>
          <p:cNvSpPr>
            <a:spLocks noGrp="1"/>
          </p:cNvSpPr>
          <p:nvPr>
            <p:ph type="title"/>
          </p:nvPr>
        </p:nvSpPr>
        <p:spPr/>
        <p:txBody>
          <a:bodyPr/>
          <a:lstStyle/>
          <a:p>
            <a:r>
              <a:rPr lang="sv-SE" sz="1200" dirty="0"/>
              <a:t>Kapitel 4</a:t>
            </a:r>
            <a:br>
              <a:rPr lang="sv-SE" dirty="0"/>
            </a:br>
            <a:r>
              <a:rPr lang="sv-SE" dirty="0"/>
              <a:t>Fotografering</a:t>
            </a:r>
          </a:p>
        </p:txBody>
      </p:sp>
      <p:sp>
        <p:nvSpPr>
          <p:cNvPr id="3" name="Platshållare för innehåll 2">
            <a:extLst>
              <a:ext uri="{FF2B5EF4-FFF2-40B4-BE49-F238E27FC236}">
                <a16:creationId xmlns:a16="http://schemas.microsoft.com/office/drawing/2014/main" id="{F2081020-F6FC-803D-46B6-B3CA9DCED108}"/>
              </a:ext>
            </a:extLst>
          </p:cNvPr>
          <p:cNvSpPr>
            <a:spLocks noGrp="1"/>
          </p:cNvSpPr>
          <p:nvPr>
            <p:ph idx="1"/>
          </p:nvPr>
        </p:nvSpPr>
        <p:spPr/>
        <p:txBody>
          <a:bodyPr>
            <a:normAutofit fontScale="92500" lnSpcReduction="20000"/>
          </a:bodyPr>
          <a:lstStyle/>
          <a:p>
            <a:pPr marL="0" indent="0">
              <a:buNone/>
            </a:pPr>
            <a:r>
              <a:rPr lang="sv-SE" b="1" dirty="0"/>
              <a:t>Om du följer sekretessklassningens säkerhetsinstruktioner för skyddet av prototypen är du på den säkra sidan. Fotograferna är ute och kommer förmodligen fota dig oavsett.</a:t>
            </a:r>
          </a:p>
          <a:p>
            <a:pPr marL="0" indent="0">
              <a:buNone/>
            </a:pPr>
            <a:endParaRPr lang="sv-SE" b="1" dirty="0"/>
          </a:p>
          <a:p>
            <a:pPr marL="0" indent="0">
              <a:buNone/>
            </a:pPr>
            <a:r>
              <a:rPr lang="sv-SE" dirty="0"/>
              <a:t>Om du misstänker eller vet att du har blivit fotograferat: meddela gruppchefen och stationspersonal (var och när). </a:t>
            </a:r>
          </a:p>
          <a:p>
            <a:pPr marL="0" indent="0">
              <a:buNone/>
            </a:pPr>
            <a:endParaRPr lang="sv-SE" dirty="0"/>
          </a:p>
          <a:p>
            <a:pPr marL="0" indent="0">
              <a:buNone/>
            </a:pPr>
            <a:r>
              <a:rPr lang="sv-SE" dirty="0"/>
              <a:t>Varna kollegor via komradio och informera stationsledare om var fotograferna står. </a:t>
            </a:r>
          </a:p>
          <a:p>
            <a:pPr marL="0" indent="0">
              <a:buNone/>
            </a:pPr>
            <a:endParaRPr lang="sv-SE" dirty="0"/>
          </a:p>
          <a:p>
            <a:pPr marL="0" indent="0">
              <a:buNone/>
            </a:pPr>
            <a:r>
              <a:rPr lang="sv-SE" dirty="0"/>
              <a:t>TÄNK PÅ: vissa prototyper måste ha täckt interiör när de parkeras eller körs i samhällen. </a:t>
            </a:r>
            <a:endParaRPr lang="sv-SE" b="1" dirty="0"/>
          </a:p>
          <a:p>
            <a:pPr marL="0" indent="0">
              <a:buNone/>
            </a:pPr>
            <a:endParaRPr lang="sv-SE" dirty="0"/>
          </a:p>
        </p:txBody>
      </p:sp>
    </p:spTree>
    <p:extLst>
      <p:ext uri="{BB962C8B-B14F-4D97-AF65-F5344CB8AC3E}">
        <p14:creationId xmlns:p14="http://schemas.microsoft.com/office/powerpoint/2010/main" val="3110880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CD8908-1E2B-F56A-93FE-444EA5F97D69}"/>
              </a:ext>
            </a:extLst>
          </p:cNvPr>
          <p:cNvSpPr>
            <a:spLocks noGrp="1"/>
          </p:cNvSpPr>
          <p:nvPr>
            <p:ph type="title"/>
          </p:nvPr>
        </p:nvSpPr>
        <p:spPr/>
        <p:txBody>
          <a:bodyPr/>
          <a:lstStyle/>
          <a:p>
            <a:r>
              <a:rPr lang="sv-SE" sz="1200" dirty="0"/>
              <a:t>Kapitel 4</a:t>
            </a:r>
            <a:br>
              <a:rPr lang="sv-SE" dirty="0"/>
            </a:br>
            <a:r>
              <a:rPr lang="sv-SE" dirty="0"/>
              <a:t>Körning på vinterväglag</a:t>
            </a:r>
          </a:p>
        </p:txBody>
      </p:sp>
      <p:sp>
        <p:nvSpPr>
          <p:cNvPr id="3" name="Platshållare för innehåll 2">
            <a:extLst>
              <a:ext uri="{FF2B5EF4-FFF2-40B4-BE49-F238E27FC236}">
                <a16:creationId xmlns:a16="http://schemas.microsoft.com/office/drawing/2014/main" id="{8F82D7C1-8C70-99C6-6746-85D789699EC6}"/>
              </a:ext>
            </a:extLst>
          </p:cNvPr>
          <p:cNvSpPr>
            <a:spLocks noGrp="1"/>
          </p:cNvSpPr>
          <p:nvPr>
            <p:ph idx="1"/>
          </p:nvPr>
        </p:nvSpPr>
        <p:spPr/>
        <p:txBody>
          <a:bodyPr>
            <a:normAutofit fontScale="85000" lnSpcReduction="20000"/>
          </a:bodyPr>
          <a:lstStyle/>
          <a:p>
            <a:r>
              <a:rPr lang="sv-SE" dirty="0"/>
              <a:t>Bromssträckan blir längre – håll avstånd</a:t>
            </a:r>
          </a:p>
          <a:p>
            <a:endParaRPr lang="sv-SE" dirty="0"/>
          </a:p>
          <a:p>
            <a:r>
              <a:rPr lang="sv-SE" dirty="0"/>
              <a:t>Vid snörök – håll ännu mer avstånd, och iaktta försiktighet om en omkörning är nödvändig. </a:t>
            </a:r>
          </a:p>
          <a:p>
            <a:endParaRPr lang="sv-SE" dirty="0"/>
          </a:p>
          <a:p>
            <a:r>
              <a:rPr lang="sv-SE" dirty="0"/>
              <a:t>Kör försiktigt och var uppmärksam på din omgivning</a:t>
            </a:r>
          </a:p>
          <a:p>
            <a:endParaRPr lang="sv-SE" dirty="0"/>
          </a:p>
          <a:p>
            <a:r>
              <a:rPr lang="sv-SE" dirty="0"/>
              <a:t>Var uppmärksam på vilda djur</a:t>
            </a:r>
          </a:p>
          <a:p>
            <a:pPr marL="0" indent="0">
              <a:buNone/>
            </a:pPr>
            <a:endParaRPr lang="sv-SE" dirty="0"/>
          </a:p>
          <a:p>
            <a:r>
              <a:rPr lang="sv-SE" dirty="0"/>
              <a:t>Viltolyckor skall anmälas till 112 samt rapporteras på KNUT! Om ett skadat djur springer iväg måste platsen markeras (speciella viltskadeband finns på stationerna och ska tas med in i testbilarna)</a:t>
            </a:r>
          </a:p>
        </p:txBody>
      </p:sp>
    </p:spTree>
    <p:extLst>
      <p:ext uri="{BB962C8B-B14F-4D97-AF65-F5344CB8AC3E}">
        <p14:creationId xmlns:p14="http://schemas.microsoft.com/office/powerpoint/2010/main" val="2827349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E3D8C5-08F1-FFE1-A386-21BFF1B1994A}"/>
              </a:ext>
            </a:extLst>
          </p:cNvPr>
          <p:cNvSpPr>
            <a:spLocks noGrp="1"/>
          </p:cNvSpPr>
          <p:nvPr>
            <p:ph type="title"/>
          </p:nvPr>
        </p:nvSpPr>
        <p:spPr/>
        <p:txBody>
          <a:bodyPr/>
          <a:lstStyle/>
          <a:p>
            <a:r>
              <a:rPr lang="sv-SE" sz="1200" dirty="0"/>
              <a:t>Start - intro</a:t>
            </a:r>
            <a:br>
              <a:rPr lang="sv-SE" dirty="0"/>
            </a:br>
            <a:r>
              <a:rPr lang="sv-SE" dirty="0"/>
              <a:t>Prototyputbildning Tjintokk</a:t>
            </a:r>
          </a:p>
        </p:txBody>
      </p:sp>
      <p:sp>
        <p:nvSpPr>
          <p:cNvPr id="3" name="Platshållare för innehåll 2">
            <a:extLst>
              <a:ext uri="{FF2B5EF4-FFF2-40B4-BE49-F238E27FC236}">
                <a16:creationId xmlns:a16="http://schemas.microsoft.com/office/drawing/2014/main" id="{8F403614-BD40-D053-DB42-6647C1D41514}"/>
              </a:ext>
            </a:extLst>
          </p:cNvPr>
          <p:cNvSpPr>
            <a:spLocks noGrp="1"/>
          </p:cNvSpPr>
          <p:nvPr>
            <p:ph idx="1"/>
          </p:nvPr>
        </p:nvSpPr>
        <p:spPr/>
        <p:txBody>
          <a:bodyPr/>
          <a:lstStyle/>
          <a:p>
            <a:pPr marL="0" indent="0">
              <a:buNone/>
            </a:pPr>
            <a:r>
              <a:rPr lang="sv-SE" dirty="0"/>
              <a:t>Denna utbildning är obligatorisk för </a:t>
            </a:r>
            <a:r>
              <a:rPr lang="sv-SE" dirty="0" err="1"/>
              <a:t>Tjintokks</a:t>
            </a:r>
            <a:r>
              <a:rPr lang="sv-SE" dirty="0"/>
              <a:t> personal som kommer i kontakt med prototypbilar/ testbilar i sitt arbete.</a:t>
            </a:r>
          </a:p>
          <a:p>
            <a:pPr marL="0" indent="0">
              <a:buNone/>
            </a:pPr>
            <a:endParaRPr lang="sv-SE" dirty="0"/>
          </a:p>
          <a:p>
            <a:pPr marL="0" indent="0">
              <a:buNone/>
            </a:pPr>
            <a:r>
              <a:rPr lang="sv-SE" dirty="0"/>
              <a:t>Utbildningen ska genomföras årligen. Efter utbildningen har genomförts kommer det att dokumenteras hos din arbetsledare. </a:t>
            </a:r>
          </a:p>
          <a:p>
            <a:pPr marL="0" indent="0">
              <a:buNone/>
            </a:pPr>
            <a:endParaRPr lang="sv-SE" dirty="0"/>
          </a:p>
          <a:p>
            <a:pPr marL="0" indent="0">
              <a:buNone/>
            </a:pPr>
            <a:r>
              <a:rPr lang="sv-SE" dirty="0"/>
              <a:t>Syftet med denna prototyputbildning är öka medvetenhet och ansvaret som arbetet med prototyper/ testbilar medför för varje medarbetare.</a:t>
            </a:r>
          </a:p>
        </p:txBody>
      </p:sp>
    </p:spTree>
    <p:extLst>
      <p:ext uri="{BB962C8B-B14F-4D97-AF65-F5344CB8AC3E}">
        <p14:creationId xmlns:p14="http://schemas.microsoft.com/office/powerpoint/2010/main" val="37800726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D091D5-D393-F374-974C-4AB98752B2DF}"/>
              </a:ext>
            </a:extLst>
          </p:cNvPr>
          <p:cNvSpPr>
            <a:spLocks noGrp="1"/>
          </p:cNvSpPr>
          <p:nvPr>
            <p:ph type="title"/>
          </p:nvPr>
        </p:nvSpPr>
        <p:spPr/>
        <p:txBody>
          <a:bodyPr/>
          <a:lstStyle/>
          <a:p>
            <a:r>
              <a:rPr lang="sv-SE" sz="1200" dirty="0"/>
              <a:t>Kapitel 4</a:t>
            </a:r>
            <a:br>
              <a:rPr lang="sv-SE" dirty="0"/>
            </a:br>
            <a:r>
              <a:rPr lang="sv-SE" dirty="0"/>
              <a:t>Parkering av prototyper/ testbilar</a:t>
            </a:r>
          </a:p>
        </p:txBody>
      </p:sp>
      <p:sp>
        <p:nvSpPr>
          <p:cNvPr id="3" name="Platshållare för innehåll 2">
            <a:extLst>
              <a:ext uri="{FF2B5EF4-FFF2-40B4-BE49-F238E27FC236}">
                <a16:creationId xmlns:a16="http://schemas.microsoft.com/office/drawing/2014/main" id="{93D89858-53B1-1DD1-0A65-A39D57ECDD02}"/>
              </a:ext>
            </a:extLst>
          </p:cNvPr>
          <p:cNvSpPr>
            <a:spLocks noGrp="1"/>
          </p:cNvSpPr>
          <p:nvPr>
            <p:ph idx="1"/>
          </p:nvPr>
        </p:nvSpPr>
        <p:spPr/>
        <p:txBody>
          <a:bodyPr/>
          <a:lstStyle/>
          <a:p>
            <a:r>
              <a:rPr lang="en-US" dirty="0" err="1"/>
              <a:t>När</a:t>
            </a:r>
            <a:r>
              <a:rPr lang="en-US" dirty="0"/>
              <a:t> </a:t>
            </a:r>
            <a:r>
              <a:rPr lang="en-US" dirty="0" err="1"/>
              <a:t>bilen</a:t>
            </a:r>
            <a:r>
              <a:rPr lang="en-US" dirty="0"/>
              <a:t> </a:t>
            </a:r>
            <a:r>
              <a:rPr lang="en-US" dirty="0" err="1"/>
              <a:t>inte</a:t>
            </a:r>
            <a:r>
              <a:rPr lang="en-US" dirty="0"/>
              <a:t> </a:t>
            </a:r>
            <a:r>
              <a:rPr lang="en-US" dirty="0" err="1"/>
              <a:t>är</a:t>
            </a:r>
            <a:r>
              <a:rPr lang="en-US" dirty="0"/>
              <a:t> </a:t>
            </a:r>
            <a:r>
              <a:rPr lang="en-US" dirty="0" err="1"/>
              <a:t>i</a:t>
            </a:r>
            <a:r>
              <a:rPr lang="en-US" dirty="0"/>
              <a:t> </a:t>
            </a:r>
            <a:r>
              <a:rPr lang="en-US" dirty="0" err="1"/>
              <a:t>skift</a:t>
            </a:r>
            <a:r>
              <a:rPr lang="en-US" dirty="0"/>
              <a:t> ska den </a:t>
            </a:r>
            <a:r>
              <a:rPr lang="en-US" dirty="0" err="1"/>
              <a:t>stå</a:t>
            </a:r>
            <a:r>
              <a:rPr lang="en-US" dirty="0"/>
              <a:t> </a:t>
            </a:r>
            <a:r>
              <a:rPr lang="en-US" dirty="0" err="1"/>
              <a:t>parkerad</a:t>
            </a:r>
            <a:r>
              <a:rPr lang="en-US" dirty="0"/>
              <a:t> </a:t>
            </a:r>
            <a:r>
              <a:rPr lang="en-US" dirty="0" err="1"/>
              <a:t>på</a:t>
            </a:r>
            <a:r>
              <a:rPr lang="en-US" dirty="0"/>
              <a:t> </a:t>
            </a:r>
            <a:r>
              <a:rPr lang="en-US" dirty="0" err="1"/>
              <a:t>områdena</a:t>
            </a:r>
            <a:r>
              <a:rPr lang="en-US" dirty="0"/>
              <a:t> </a:t>
            </a:r>
            <a:r>
              <a:rPr lang="en-US" dirty="0" err="1"/>
              <a:t>enligt</a:t>
            </a:r>
            <a:r>
              <a:rPr lang="en-US" dirty="0"/>
              <a:t> </a:t>
            </a:r>
            <a:r>
              <a:rPr lang="en-US" dirty="0" err="1"/>
              <a:t>testanvisningar</a:t>
            </a:r>
            <a:r>
              <a:rPr lang="en-US" dirty="0"/>
              <a:t>. </a:t>
            </a:r>
          </a:p>
          <a:p>
            <a:endParaRPr lang="sv-SE" dirty="0"/>
          </a:p>
          <a:p>
            <a:r>
              <a:rPr lang="en-US" dirty="0" err="1"/>
              <a:t>När</a:t>
            </a:r>
            <a:r>
              <a:rPr lang="en-US" dirty="0"/>
              <a:t> </a:t>
            </a:r>
            <a:r>
              <a:rPr lang="en-US" dirty="0" err="1"/>
              <a:t>bilen</a:t>
            </a:r>
            <a:r>
              <a:rPr lang="en-US" dirty="0"/>
              <a:t> ska </a:t>
            </a:r>
            <a:r>
              <a:rPr lang="en-US" dirty="0" err="1"/>
              <a:t>stå</a:t>
            </a:r>
            <a:r>
              <a:rPr lang="en-US" dirty="0"/>
              <a:t> </a:t>
            </a:r>
            <a:r>
              <a:rPr lang="en-US" dirty="0" err="1"/>
              <a:t>en</a:t>
            </a:r>
            <a:r>
              <a:rPr lang="en-US" dirty="0"/>
              <a:t> </a:t>
            </a:r>
            <a:r>
              <a:rPr lang="en-US" dirty="0" err="1"/>
              <a:t>längre</a:t>
            </a:r>
            <a:r>
              <a:rPr lang="en-US" dirty="0"/>
              <a:t> </a:t>
            </a:r>
            <a:r>
              <a:rPr lang="en-US" dirty="0" err="1"/>
              <a:t>tid</a:t>
            </a:r>
            <a:r>
              <a:rPr lang="en-US" dirty="0"/>
              <a:t>: </a:t>
            </a:r>
            <a:r>
              <a:rPr lang="en-US" dirty="0" err="1"/>
              <a:t>läs</a:t>
            </a:r>
            <a:r>
              <a:rPr lang="en-US" dirty="0"/>
              <a:t> </a:t>
            </a:r>
            <a:r>
              <a:rPr lang="en-US" dirty="0" err="1"/>
              <a:t>i</a:t>
            </a:r>
            <a:r>
              <a:rPr lang="en-US" dirty="0"/>
              <a:t> </a:t>
            </a:r>
            <a:r>
              <a:rPr lang="en-US" dirty="0" err="1"/>
              <a:t>pärmen</a:t>
            </a:r>
            <a:r>
              <a:rPr lang="en-US" dirty="0"/>
              <a:t> </a:t>
            </a:r>
            <a:r>
              <a:rPr lang="en-US" dirty="0" err="1"/>
              <a:t>vilka</a:t>
            </a:r>
            <a:r>
              <a:rPr lang="en-US" dirty="0"/>
              <a:t> </a:t>
            </a:r>
            <a:r>
              <a:rPr lang="en-US" dirty="0" err="1"/>
              <a:t>regler</a:t>
            </a:r>
            <a:r>
              <a:rPr lang="en-US" dirty="0"/>
              <a:t> </a:t>
            </a:r>
            <a:r>
              <a:rPr lang="en-US" dirty="0" err="1"/>
              <a:t>som</a:t>
            </a:r>
            <a:r>
              <a:rPr lang="en-US" dirty="0"/>
              <a:t> </a:t>
            </a:r>
            <a:r>
              <a:rPr lang="en-US" dirty="0" err="1"/>
              <a:t>gäller</a:t>
            </a:r>
            <a:r>
              <a:rPr lang="en-US" dirty="0"/>
              <a:t> för </a:t>
            </a:r>
            <a:r>
              <a:rPr lang="en-US" dirty="0" err="1"/>
              <a:t>parkering</a:t>
            </a:r>
            <a:r>
              <a:rPr lang="en-US" dirty="0"/>
              <a:t>. </a:t>
            </a:r>
          </a:p>
          <a:p>
            <a:endParaRPr lang="sv-SE" dirty="0"/>
          </a:p>
          <a:p>
            <a:r>
              <a:rPr lang="en-US" dirty="0" err="1"/>
              <a:t>Mellan</a:t>
            </a:r>
            <a:r>
              <a:rPr lang="en-US" dirty="0"/>
              <a:t> </a:t>
            </a:r>
            <a:r>
              <a:rPr lang="en-US" dirty="0" err="1"/>
              <a:t>skiften</a:t>
            </a:r>
            <a:r>
              <a:rPr lang="en-US" dirty="0"/>
              <a:t> </a:t>
            </a:r>
            <a:r>
              <a:rPr lang="en-US" dirty="0" err="1"/>
              <a:t>lämnas</a:t>
            </a:r>
            <a:r>
              <a:rPr lang="en-US" dirty="0"/>
              <a:t> </a:t>
            </a:r>
            <a:r>
              <a:rPr lang="en-US" dirty="0" err="1"/>
              <a:t>nycklarna</a:t>
            </a:r>
            <a:r>
              <a:rPr lang="en-US" dirty="0"/>
              <a:t> </a:t>
            </a:r>
            <a:r>
              <a:rPr lang="en-US" dirty="0" err="1"/>
              <a:t>på</a:t>
            </a:r>
            <a:r>
              <a:rPr lang="en-US" dirty="0"/>
              <a:t> </a:t>
            </a:r>
            <a:r>
              <a:rPr lang="en-US" dirty="0" err="1"/>
              <a:t>anvisad</a:t>
            </a:r>
            <a:r>
              <a:rPr lang="en-US" dirty="0"/>
              <a:t> plats </a:t>
            </a:r>
            <a:r>
              <a:rPr lang="en-US" dirty="0" err="1"/>
              <a:t>i</a:t>
            </a:r>
            <a:r>
              <a:rPr lang="en-US" dirty="0"/>
              <a:t> </a:t>
            </a:r>
            <a:r>
              <a:rPr lang="en-US" dirty="0" err="1"/>
              <a:t>garagen</a:t>
            </a:r>
            <a:r>
              <a:rPr lang="en-US" dirty="0"/>
              <a:t> (</a:t>
            </a:r>
            <a:r>
              <a:rPr lang="en-US" dirty="0" err="1"/>
              <a:t>Slagnäs</a:t>
            </a:r>
            <a:r>
              <a:rPr lang="en-US" dirty="0"/>
              <a:t> </a:t>
            </a:r>
            <a:r>
              <a:rPr lang="en-US" dirty="0" err="1"/>
              <a:t>och</a:t>
            </a:r>
            <a:r>
              <a:rPr lang="en-US" dirty="0"/>
              <a:t> R5) </a:t>
            </a:r>
            <a:r>
              <a:rPr lang="en-US" dirty="0" err="1"/>
              <a:t>på</a:t>
            </a:r>
            <a:r>
              <a:rPr lang="en-US" dirty="0"/>
              <a:t> RG hos </a:t>
            </a:r>
            <a:r>
              <a:rPr lang="en-US" dirty="0" err="1"/>
              <a:t>vakten</a:t>
            </a:r>
            <a:r>
              <a:rPr lang="en-US" dirty="0"/>
              <a:t>.</a:t>
            </a:r>
          </a:p>
          <a:p>
            <a:endParaRPr lang="sv-SE" dirty="0"/>
          </a:p>
        </p:txBody>
      </p:sp>
    </p:spTree>
    <p:extLst>
      <p:ext uri="{BB962C8B-B14F-4D97-AF65-F5344CB8AC3E}">
        <p14:creationId xmlns:p14="http://schemas.microsoft.com/office/powerpoint/2010/main" val="2005264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DAD989-AF6E-A96C-0B5B-DC6252B6BE1E}"/>
              </a:ext>
            </a:extLst>
          </p:cNvPr>
          <p:cNvSpPr>
            <a:spLocks noGrp="1"/>
          </p:cNvSpPr>
          <p:nvPr>
            <p:ph type="title"/>
          </p:nvPr>
        </p:nvSpPr>
        <p:spPr/>
        <p:txBody>
          <a:bodyPr/>
          <a:lstStyle/>
          <a:p>
            <a:r>
              <a:rPr lang="sv-SE" dirty="0"/>
              <a:t>Frågor</a:t>
            </a:r>
          </a:p>
        </p:txBody>
      </p:sp>
      <p:sp>
        <p:nvSpPr>
          <p:cNvPr id="3" name="Platshållare för innehåll 2">
            <a:extLst>
              <a:ext uri="{FF2B5EF4-FFF2-40B4-BE49-F238E27FC236}">
                <a16:creationId xmlns:a16="http://schemas.microsoft.com/office/drawing/2014/main" id="{9B5CC8ED-29FE-46C0-EEA4-EBBAC1E06B2D}"/>
              </a:ext>
            </a:extLst>
          </p:cNvPr>
          <p:cNvSpPr>
            <a:spLocks noGrp="1"/>
          </p:cNvSpPr>
          <p:nvPr>
            <p:ph idx="1"/>
          </p:nvPr>
        </p:nvSpPr>
        <p:spPr/>
        <p:txBody>
          <a:bodyPr>
            <a:normAutofit fontScale="92500" lnSpcReduction="20000"/>
          </a:bodyPr>
          <a:lstStyle/>
          <a:p>
            <a:pPr marL="0" indent="0">
              <a:buNone/>
            </a:pPr>
            <a:r>
              <a:rPr lang="sv-SE" dirty="0"/>
              <a:t>1. Vid parkering av testbilar gäller anvisningar.</a:t>
            </a:r>
          </a:p>
          <a:p>
            <a:pPr marL="0" indent="0">
              <a:buNone/>
            </a:pPr>
            <a:r>
              <a:rPr lang="sv-SE" b="1" dirty="0" err="1">
                <a:highlight>
                  <a:srgbClr val="FFFF00"/>
                </a:highlight>
              </a:rPr>
              <a:t>True</a:t>
            </a:r>
            <a:r>
              <a:rPr lang="sv-SE" dirty="0"/>
              <a:t>/ </a:t>
            </a:r>
            <a:r>
              <a:rPr lang="sv-SE" dirty="0" err="1"/>
              <a:t>false</a:t>
            </a:r>
            <a:endParaRPr lang="sv-SE" dirty="0"/>
          </a:p>
          <a:p>
            <a:pPr marL="0" indent="0">
              <a:buNone/>
            </a:pPr>
            <a:endParaRPr lang="sv-SE" dirty="0"/>
          </a:p>
          <a:p>
            <a:pPr marL="0" indent="0">
              <a:buNone/>
            </a:pPr>
            <a:r>
              <a:rPr lang="sv-SE" dirty="0"/>
              <a:t>2. Detta bör du tänka på vid vinterväglag: (flera svarsalternativ möjlig)</a:t>
            </a:r>
          </a:p>
          <a:p>
            <a:pPr marL="0" indent="0">
              <a:buNone/>
            </a:pPr>
            <a:r>
              <a:rPr lang="sv-SE" sz="2600" b="1" dirty="0">
                <a:highlight>
                  <a:srgbClr val="FFFF00"/>
                </a:highlight>
              </a:rPr>
              <a:t>a) Längre bromssträcka än vanligt</a:t>
            </a:r>
            <a:r>
              <a:rPr lang="sv-SE" sz="2600" dirty="0"/>
              <a:t>	b) inget speciellt</a:t>
            </a:r>
          </a:p>
          <a:p>
            <a:pPr marL="0" indent="0">
              <a:buNone/>
            </a:pPr>
            <a:r>
              <a:rPr lang="sv-SE" sz="2600" b="1" dirty="0">
                <a:highlight>
                  <a:srgbClr val="FFFF00"/>
                </a:highlight>
              </a:rPr>
              <a:t>c) Snörök kan uppstå</a:t>
            </a:r>
            <a:r>
              <a:rPr lang="sv-SE" sz="2600" dirty="0"/>
              <a:t>			</a:t>
            </a:r>
            <a:r>
              <a:rPr lang="sv-SE" sz="2600" b="1" dirty="0">
                <a:highlight>
                  <a:srgbClr val="FFFF00"/>
                </a:highlight>
              </a:rPr>
              <a:t>d) att hålla avstånd</a:t>
            </a:r>
          </a:p>
          <a:p>
            <a:pPr marL="0" indent="0">
              <a:buNone/>
            </a:pPr>
            <a:endParaRPr lang="sv-SE" dirty="0"/>
          </a:p>
          <a:p>
            <a:pPr marL="0" indent="0">
              <a:buNone/>
            </a:pPr>
            <a:r>
              <a:rPr lang="sv-SE" dirty="0"/>
              <a:t>3. Vad ska du göra om du misstänker att blivit fotografera: (flera svarsalternativ möjlig)</a:t>
            </a:r>
          </a:p>
          <a:p>
            <a:pPr marL="0" indent="0">
              <a:buNone/>
            </a:pPr>
            <a:r>
              <a:rPr lang="sv-SE" sz="2200" dirty="0"/>
              <a:t>a) Stanna och prata med fotografen	</a:t>
            </a:r>
            <a:r>
              <a:rPr lang="sv-SE" sz="2200" b="1" dirty="0">
                <a:highlight>
                  <a:srgbClr val="FFFF00"/>
                </a:highlight>
              </a:rPr>
              <a:t>b) varna kollegor</a:t>
            </a:r>
          </a:p>
          <a:p>
            <a:pPr marL="0" indent="0">
              <a:buNone/>
            </a:pPr>
            <a:r>
              <a:rPr lang="sv-SE" sz="2200" b="1" dirty="0">
                <a:highlight>
                  <a:srgbClr val="FFFF00"/>
                </a:highlight>
              </a:rPr>
              <a:t>c) Skriva upp när och var på förarbladet</a:t>
            </a:r>
            <a:r>
              <a:rPr lang="sv-SE" sz="2200" dirty="0"/>
              <a:t>	d) köra därifrån så snabbt som möjligt </a:t>
            </a:r>
          </a:p>
          <a:p>
            <a:pPr marL="0" indent="0">
              <a:buNone/>
            </a:pPr>
            <a:endParaRPr lang="sv-SE" dirty="0"/>
          </a:p>
        </p:txBody>
      </p:sp>
    </p:spTree>
    <p:extLst>
      <p:ext uri="{BB962C8B-B14F-4D97-AF65-F5344CB8AC3E}">
        <p14:creationId xmlns:p14="http://schemas.microsoft.com/office/powerpoint/2010/main" val="35042619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0F65CC-865F-4C22-A61C-BC17F99B8D9F}"/>
              </a:ext>
            </a:extLst>
          </p:cNvPr>
          <p:cNvSpPr>
            <a:spLocks noGrp="1"/>
          </p:cNvSpPr>
          <p:nvPr>
            <p:ph type="title"/>
          </p:nvPr>
        </p:nvSpPr>
        <p:spPr/>
        <p:txBody>
          <a:bodyPr/>
          <a:lstStyle/>
          <a:p>
            <a:r>
              <a:rPr lang="sv-SE" sz="1200" dirty="0"/>
              <a:t>Kapitel 5</a:t>
            </a:r>
            <a:br>
              <a:rPr lang="sv-SE" dirty="0"/>
            </a:br>
            <a:r>
              <a:rPr lang="sv-SE" dirty="0"/>
              <a:t>Olycka</a:t>
            </a:r>
          </a:p>
        </p:txBody>
      </p:sp>
      <p:sp>
        <p:nvSpPr>
          <p:cNvPr id="3" name="Platshållare för innehåll 2">
            <a:extLst>
              <a:ext uri="{FF2B5EF4-FFF2-40B4-BE49-F238E27FC236}">
                <a16:creationId xmlns:a16="http://schemas.microsoft.com/office/drawing/2014/main" id="{F70CA8AD-4E3B-48BB-13FB-AE08EB9EDC50}"/>
              </a:ext>
            </a:extLst>
          </p:cNvPr>
          <p:cNvSpPr>
            <a:spLocks noGrp="1"/>
          </p:cNvSpPr>
          <p:nvPr>
            <p:ph idx="1"/>
          </p:nvPr>
        </p:nvSpPr>
        <p:spPr/>
        <p:txBody>
          <a:bodyPr>
            <a:normAutofit fontScale="70000" lnSpcReduction="20000"/>
          </a:bodyPr>
          <a:lstStyle/>
          <a:p>
            <a:pPr marL="0" indent="0">
              <a:buNone/>
            </a:pPr>
            <a:r>
              <a:rPr lang="sv-SE" b="1" dirty="0"/>
              <a:t>Vid olycka gäller: </a:t>
            </a:r>
          </a:p>
          <a:p>
            <a:pPr marL="0" indent="0">
              <a:buNone/>
            </a:pPr>
            <a:r>
              <a:rPr lang="sv-SE" dirty="0"/>
              <a:t>- vid allvarlig olycka med personskada ring 112</a:t>
            </a:r>
          </a:p>
          <a:p>
            <a:pPr marL="0" indent="0">
              <a:buNone/>
            </a:pPr>
            <a:r>
              <a:rPr lang="sv-SE" dirty="0"/>
              <a:t>- Första hjälp och säkring av olycksplats ska utföras genast (tänk på din egna säkerhet)</a:t>
            </a:r>
          </a:p>
          <a:p>
            <a:pPr marL="0" indent="0">
              <a:buNone/>
            </a:pPr>
            <a:r>
              <a:rPr lang="sv-SE" dirty="0"/>
              <a:t>- Meddela gruppchef samt stationspersonal</a:t>
            </a:r>
          </a:p>
          <a:p>
            <a:pPr marL="0" indent="0">
              <a:buNone/>
            </a:pPr>
            <a:r>
              <a:rPr lang="sv-SE" dirty="0"/>
              <a:t>- Testbilen ska skyddas </a:t>
            </a:r>
          </a:p>
          <a:p>
            <a:pPr marL="0" indent="0">
              <a:buNone/>
            </a:pPr>
            <a:r>
              <a:rPr lang="sv-SE" dirty="0"/>
              <a:t>- Om polisen blir inblandad ska de informeras om det rör sig om en testbil. Polisen får ta nära    kort för att rapportera olyckan. Är du osäker: hänvisa till stationspersonal eller Långtestchef.</a:t>
            </a:r>
          </a:p>
          <a:p>
            <a:pPr marL="0" indent="0">
              <a:buNone/>
            </a:pPr>
            <a:r>
              <a:rPr lang="sv-SE" dirty="0"/>
              <a:t>- Bilen får inte lämnas obevakad</a:t>
            </a:r>
          </a:p>
          <a:p>
            <a:pPr marL="0" indent="0">
              <a:buNone/>
            </a:pPr>
            <a:r>
              <a:rPr lang="sv-SE" dirty="0"/>
              <a:t>- Bärgning får bara utföras av </a:t>
            </a:r>
            <a:r>
              <a:rPr lang="sv-SE" dirty="0" err="1"/>
              <a:t>Tjintokks</a:t>
            </a:r>
            <a:r>
              <a:rPr lang="sv-SE" dirty="0"/>
              <a:t> godkända leverantörer</a:t>
            </a:r>
          </a:p>
          <a:p>
            <a:pPr marL="0" indent="0">
              <a:buNone/>
            </a:pPr>
            <a:r>
              <a:rPr lang="sv-SE" dirty="0"/>
              <a:t>- Bärgningen ska övervakas av förare</a:t>
            </a:r>
          </a:p>
          <a:p>
            <a:pPr marL="0" indent="0">
              <a:buNone/>
            </a:pPr>
            <a:r>
              <a:rPr lang="sv-SE" dirty="0"/>
              <a:t>- Testbilar får inte bärgas/ bogseras av andra testbilar. </a:t>
            </a:r>
          </a:p>
          <a:p>
            <a:pPr marL="0" indent="0">
              <a:buNone/>
            </a:pPr>
            <a:r>
              <a:rPr lang="sv-SE" dirty="0"/>
              <a:t>- Prototyper ska bärgas till testområdet</a:t>
            </a:r>
          </a:p>
          <a:p>
            <a:pPr marL="0" indent="0">
              <a:buNone/>
            </a:pPr>
            <a:r>
              <a:rPr lang="sv-SE" dirty="0"/>
              <a:t>- Prototyper av klass 2A, 2B och 2C ska täckas med prototyptäcke</a:t>
            </a:r>
          </a:p>
          <a:p>
            <a:pPr>
              <a:buFontTx/>
              <a:buChar char="-"/>
            </a:pPr>
            <a:endParaRPr lang="sv-SE" dirty="0"/>
          </a:p>
          <a:p>
            <a:pPr marL="0" indent="0">
              <a:buNone/>
            </a:pPr>
            <a:endParaRPr lang="sv-SE" dirty="0"/>
          </a:p>
        </p:txBody>
      </p:sp>
    </p:spTree>
    <p:extLst>
      <p:ext uri="{BB962C8B-B14F-4D97-AF65-F5344CB8AC3E}">
        <p14:creationId xmlns:p14="http://schemas.microsoft.com/office/powerpoint/2010/main" val="1640683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291F7F-B73C-2549-39C2-835274DF9832}"/>
              </a:ext>
            </a:extLst>
          </p:cNvPr>
          <p:cNvSpPr>
            <a:spLocks noGrp="1"/>
          </p:cNvSpPr>
          <p:nvPr>
            <p:ph type="title"/>
          </p:nvPr>
        </p:nvSpPr>
        <p:spPr/>
        <p:txBody>
          <a:bodyPr/>
          <a:lstStyle/>
          <a:p>
            <a:r>
              <a:rPr lang="sv-SE" sz="1200" dirty="0"/>
              <a:t>Kapitel 5</a:t>
            </a:r>
            <a:br>
              <a:rPr lang="sv-SE" dirty="0"/>
            </a:br>
            <a:r>
              <a:rPr lang="sv-SE" dirty="0"/>
              <a:t>Haveri, tekniska fel</a:t>
            </a:r>
          </a:p>
        </p:txBody>
      </p:sp>
      <p:sp>
        <p:nvSpPr>
          <p:cNvPr id="3" name="Platshållare för innehåll 2">
            <a:extLst>
              <a:ext uri="{FF2B5EF4-FFF2-40B4-BE49-F238E27FC236}">
                <a16:creationId xmlns:a16="http://schemas.microsoft.com/office/drawing/2014/main" id="{F3B497BD-3177-EEAE-2570-9C810894470F}"/>
              </a:ext>
            </a:extLst>
          </p:cNvPr>
          <p:cNvSpPr>
            <a:spLocks noGrp="1"/>
          </p:cNvSpPr>
          <p:nvPr>
            <p:ph idx="1"/>
          </p:nvPr>
        </p:nvSpPr>
        <p:spPr/>
        <p:txBody>
          <a:bodyPr/>
          <a:lstStyle/>
          <a:p>
            <a:pPr marL="0" indent="0">
              <a:buNone/>
            </a:pPr>
            <a:r>
              <a:rPr lang="sv-SE" dirty="0"/>
              <a:t>Vid tekniska fel som gör att bilen inte är körbar längre ska bilen bärgas till området, använd anvisade bärgningsfirmor. Ta hänsyn inte vilka sekretessregler som gäller för bilen. </a:t>
            </a:r>
          </a:p>
          <a:p>
            <a:pPr marL="0" indent="0">
              <a:buNone/>
            </a:pPr>
            <a:endParaRPr lang="sv-SE" dirty="0"/>
          </a:p>
          <a:p>
            <a:pPr marL="0" indent="0">
              <a:buNone/>
            </a:pPr>
            <a:r>
              <a:rPr lang="sv-SE" dirty="0"/>
              <a:t>Vid läckage av olika vätskor ska bilen (om möjligt) tas in i garage där vätskan inte kan rinna ut i naturen.</a:t>
            </a:r>
          </a:p>
        </p:txBody>
      </p:sp>
    </p:spTree>
    <p:extLst>
      <p:ext uri="{BB962C8B-B14F-4D97-AF65-F5344CB8AC3E}">
        <p14:creationId xmlns:p14="http://schemas.microsoft.com/office/powerpoint/2010/main" val="41055475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01D8DD-A4B0-4A28-17C4-F4624BEEBAC5}"/>
              </a:ext>
            </a:extLst>
          </p:cNvPr>
          <p:cNvSpPr>
            <a:spLocks noGrp="1"/>
          </p:cNvSpPr>
          <p:nvPr>
            <p:ph type="title"/>
          </p:nvPr>
        </p:nvSpPr>
        <p:spPr/>
        <p:txBody>
          <a:bodyPr/>
          <a:lstStyle/>
          <a:p>
            <a:r>
              <a:rPr lang="sv-SE" sz="1200" dirty="0"/>
              <a:t>Kapitel 5</a:t>
            </a:r>
            <a:br>
              <a:rPr lang="sv-SE" dirty="0"/>
            </a:br>
            <a:r>
              <a:rPr lang="nn-NO" b="0" i="0" dirty="0">
                <a:solidFill>
                  <a:srgbClr val="525252"/>
                </a:solidFill>
                <a:effectLst/>
                <a:highlight>
                  <a:srgbClr val="FFFFFF"/>
                </a:highlight>
                <a:latin typeface="AM Normal"/>
              </a:rPr>
              <a:t>Rutin brand i fordon/e-fordon</a:t>
            </a:r>
            <a:endParaRPr lang="sv-SE" dirty="0"/>
          </a:p>
        </p:txBody>
      </p:sp>
      <p:sp>
        <p:nvSpPr>
          <p:cNvPr id="3" name="Platshållare för innehåll 2">
            <a:extLst>
              <a:ext uri="{FF2B5EF4-FFF2-40B4-BE49-F238E27FC236}">
                <a16:creationId xmlns:a16="http://schemas.microsoft.com/office/drawing/2014/main" id="{C7E10181-AE7C-E220-D1F7-BE1A2E70116C}"/>
              </a:ext>
            </a:extLst>
          </p:cNvPr>
          <p:cNvSpPr>
            <a:spLocks noGrp="1"/>
          </p:cNvSpPr>
          <p:nvPr>
            <p:ph idx="1"/>
          </p:nvPr>
        </p:nvSpPr>
        <p:spPr/>
        <p:txBody>
          <a:bodyPr>
            <a:normAutofit fontScale="77500" lnSpcReduction="20000"/>
          </a:bodyPr>
          <a:lstStyle/>
          <a:p>
            <a:pPr marL="0" indent="0" algn="l">
              <a:buNone/>
            </a:pPr>
            <a:r>
              <a:rPr lang="sv-SE" b="0" i="0" dirty="0">
                <a:solidFill>
                  <a:srgbClr val="000000"/>
                </a:solidFill>
                <a:effectLst/>
                <a:highlight>
                  <a:srgbClr val="FFFFFF"/>
                </a:highlight>
                <a:latin typeface="Open Sans" panose="020B0606030504020204" pitchFamily="34" charset="0"/>
              </a:rPr>
              <a:t>1.Kontrollera att ingen är i omedelbar fara.</a:t>
            </a:r>
          </a:p>
          <a:p>
            <a:pPr marL="0" indent="0" algn="l">
              <a:buNone/>
            </a:pPr>
            <a:r>
              <a:rPr lang="sv-SE" b="0" i="0" dirty="0">
                <a:solidFill>
                  <a:srgbClr val="000000"/>
                </a:solidFill>
                <a:effectLst/>
                <a:highlight>
                  <a:srgbClr val="FFFFFF"/>
                </a:highlight>
                <a:latin typeface="Open Sans" panose="020B0606030504020204" pitchFamily="34" charset="0"/>
              </a:rPr>
              <a:t>2. Larma internt till receptionen 0960663000 och 112</a:t>
            </a:r>
          </a:p>
          <a:p>
            <a:pPr marL="0" indent="0" algn="l">
              <a:buNone/>
            </a:pPr>
            <a:r>
              <a:rPr lang="sv-SE" b="0" i="0" dirty="0">
                <a:solidFill>
                  <a:srgbClr val="000000"/>
                </a:solidFill>
                <a:effectLst/>
                <a:highlight>
                  <a:srgbClr val="FFFFFF"/>
                </a:highlight>
                <a:latin typeface="Open Sans" panose="020B0606030504020204" pitchFamily="34" charset="0"/>
              </a:rPr>
              <a:t>3. Prova att släcka, om det inte går täck den med snö med en traktor.</a:t>
            </a:r>
          </a:p>
          <a:p>
            <a:pPr marL="0" indent="0" algn="l">
              <a:buNone/>
            </a:pPr>
            <a:r>
              <a:rPr lang="sv-SE" b="0" i="0" dirty="0">
                <a:solidFill>
                  <a:srgbClr val="000000"/>
                </a:solidFill>
                <a:effectLst/>
                <a:highlight>
                  <a:srgbClr val="FFFFFF"/>
                </a:highlight>
                <a:latin typeface="Open Sans" panose="020B0606030504020204" pitchFamily="34" charset="0"/>
              </a:rPr>
              <a:t>4. Om det inte är en utvecklad brand ta bilen till någon av haveriplatserna som är längst bort på avlastningsplatsen vid o-garaget, MY (</a:t>
            </a:r>
            <a:r>
              <a:rPr lang="sv-SE" b="0" i="0" dirty="0" err="1">
                <a:solidFill>
                  <a:srgbClr val="000000"/>
                </a:solidFill>
                <a:effectLst/>
                <a:highlight>
                  <a:srgbClr val="FFFFFF"/>
                </a:highlight>
                <a:latin typeface="Open Sans" panose="020B0606030504020204" pitchFamily="34" charset="0"/>
              </a:rPr>
              <a:t>Gammla</a:t>
            </a:r>
            <a:r>
              <a:rPr lang="sv-SE" b="0" i="0" dirty="0">
                <a:solidFill>
                  <a:srgbClr val="000000"/>
                </a:solidFill>
                <a:effectLst/>
                <a:highlight>
                  <a:srgbClr val="FFFFFF"/>
                </a:highlight>
                <a:latin typeface="Open Sans" panose="020B0606030504020204" pitchFamily="34" charset="0"/>
              </a:rPr>
              <a:t> bränngropen) eller vid vatten badet på RG. Täck bilen med snö.( Traktor jouren)</a:t>
            </a:r>
          </a:p>
          <a:p>
            <a:pPr marL="0" indent="0" algn="l">
              <a:buNone/>
            </a:pPr>
            <a:r>
              <a:rPr lang="sv-SE" b="0" i="0" dirty="0">
                <a:solidFill>
                  <a:srgbClr val="000000"/>
                </a:solidFill>
                <a:effectLst/>
                <a:highlight>
                  <a:srgbClr val="FFFFFF"/>
                </a:highlight>
                <a:latin typeface="Open Sans" panose="020B0606030504020204" pitchFamily="34" charset="0"/>
              </a:rPr>
              <a:t>5. Vid rökutveckling  från fordonet inne i verkstan skall fordonet om möjligt snarast flyttas ut.</a:t>
            </a:r>
          </a:p>
          <a:p>
            <a:pPr marL="0" indent="0" algn="l">
              <a:buNone/>
            </a:pPr>
            <a:r>
              <a:rPr lang="sv-SE" b="0" i="0" dirty="0">
                <a:solidFill>
                  <a:srgbClr val="000000"/>
                </a:solidFill>
                <a:effectLst/>
                <a:highlight>
                  <a:srgbClr val="FFFFFF"/>
                </a:highlight>
                <a:latin typeface="Open Sans" panose="020B0606030504020204" pitchFamily="34" charset="0"/>
              </a:rPr>
              <a:t>6. Vid fullutvecklad brand på området eller banorna och ingen fara för liv eller byggnad/ fordon finns låt bilen brinna. </a:t>
            </a:r>
          </a:p>
          <a:p>
            <a:pPr marL="0" indent="0" algn="l">
              <a:buNone/>
            </a:pPr>
            <a:r>
              <a:rPr lang="sv-SE" b="0" i="0" dirty="0">
                <a:solidFill>
                  <a:srgbClr val="000000"/>
                </a:solidFill>
                <a:effectLst/>
                <a:highlight>
                  <a:srgbClr val="FFFFFF"/>
                </a:highlight>
                <a:latin typeface="Open Sans" panose="020B0606030504020204" pitchFamily="34" charset="0"/>
              </a:rPr>
              <a:t>7. Spärra av platsen.</a:t>
            </a:r>
          </a:p>
          <a:p>
            <a:pPr marL="0" indent="0" algn="l">
              <a:buNone/>
            </a:pPr>
            <a:endParaRPr lang="sv-SE" dirty="0">
              <a:solidFill>
                <a:srgbClr val="000000"/>
              </a:solidFill>
              <a:highlight>
                <a:srgbClr val="FFFFFF"/>
              </a:highlight>
              <a:latin typeface="Open Sans" panose="020B0606030504020204" pitchFamily="34" charset="0"/>
            </a:endParaRPr>
          </a:p>
          <a:p>
            <a:pPr marL="0" indent="0" algn="l">
              <a:buNone/>
            </a:pPr>
            <a:r>
              <a:rPr lang="sv-SE" b="0" i="0" dirty="0">
                <a:solidFill>
                  <a:srgbClr val="000000"/>
                </a:solidFill>
                <a:effectLst/>
                <a:highlight>
                  <a:srgbClr val="FFFFFF"/>
                </a:highlight>
                <a:latin typeface="Open Sans" panose="020B0606030504020204" pitchFamily="34" charset="0"/>
              </a:rPr>
              <a:t>KNUT 1599</a:t>
            </a:r>
          </a:p>
          <a:p>
            <a:endParaRPr lang="sv-SE" dirty="0"/>
          </a:p>
        </p:txBody>
      </p:sp>
    </p:spTree>
    <p:extLst>
      <p:ext uri="{BB962C8B-B14F-4D97-AF65-F5344CB8AC3E}">
        <p14:creationId xmlns:p14="http://schemas.microsoft.com/office/powerpoint/2010/main" val="3425862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0F6573-7146-7F74-D2E1-190B75499A3B}"/>
              </a:ext>
            </a:extLst>
          </p:cNvPr>
          <p:cNvSpPr>
            <a:spLocks noGrp="1"/>
          </p:cNvSpPr>
          <p:nvPr>
            <p:ph type="title"/>
          </p:nvPr>
        </p:nvSpPr>
        <p:spPr/>
        <p:txBody>
          <a:bodyPr/>
          <a:lstStyle/>
          <a:p>
            <a:r>
              <a:rPr lang="sv-SE" dirty="0"/>
              <a:t>Frågor</a:t>
            </a:r>
          </a:p>
        </p:txBody>
      </p:sp>
      <p:sp>
        <p:nvSpPr>
          <p:cNvPr id="3" name="Platshållare för innehåll 2">
            <a:extLst>
              <a:ext uri="{FF2B5EF4-FFF2-40B4-BE49-F238E27FC236}">
                <a16:creationId xmlns:a16="http://schemas.microsoft.com/office/drawing/2014/main" id="{F39BC697-A490-346A-674E-502543D53746}"/>
              </a:ext>
            </a:extLst>
          </p:cNvPr>
          <p:cNvSpPr>
            <a:spLocks noGrp="1"/>
          </p:cNvSpPr>
          <p:nvPr>
            <p:ph idx="1"/>
          </p:nvPr>
        </p:nvSpPr>
        <p:spPr/>
        <p:txBody>
          <a:bodyPr>
            <a:normAutofit fontScale="92500" lnSpcReduction="10000"/>
          </a:bodyPr>
          <a:lstStyle/>
          <a:p>
            <a:pPr marL="0" indent="0">
              <a:buNone/>
            </a:pPr>
            <a:r>
              <a:rPr lang="sv-SE" dirty="0"/>
              <a:t>1. Testbilar får inte bogseras av andra testbilar? </a:t>
            </a:r>
          </a:p>
          <a:p>
            <a:pPr marL="0" indent="0">
              <a:buNone/>
            </a:pPr>
            <a:r>
              <a:rPr lang="sv-SE" b="1" dirty="0" err="1">
                <a:highlight>
                  <a:srgbClr val="FFFF00"/>
                </a:highlight>
              </a:rPr>
              <a:t>True</a:t>
            </a:r>
            <a:r>
              <a:rPr lang="sv-SE" dirty="0"/>
              <a:t>/ </a:t>
            </a:r>
            <a:r>
              <a:rPr lang="sv-SE" dirty="0" err="1"/>
              <a:t>false</a:t>
            </a:r>
            <a:r>
              <a:rPr lang="sv-SE" dirty="0"/>
              <a:t> </a:t>
            </a:r>
          </a:p>
          <a:p>
            <a:pPr marL="0" indent="0">
              <a:buNone/>
            </a:pPr>
            <a:endParaRPr lang="sv-SE" dirty="0"/>
          </a:p>
          <a:p>
            <a:pPr marL="0" indent="0">
              <a:buNone/>
            </a:pPr>
            <a:r>
              <a:rPr lang="sv-SE" dirty="0"/>
              <a:t>2. Vid olycka gäller säkerheten först: säkring av olycksplatsen och första hjälp!</a:t>
            </a:r>
          </a:p>
          <a:p>
            <a:pPr marL="0" indent="0">
              <a:buNone/>
            </a:pPr>
            <a:r>
              <a:rPr lang="sv-SE" b="1" dirty="0" err="1">
                <a:highlight>
                  <a:srgbClr val="FFFF00"/>
                </a:highlight>
              </a:rPr>
              <a:t>True</a:t>
            </a:r>
            <a:r>
              <a:rPr lang="sv-SE" dirty="0"/>
              <a:t>/ </a:t>
            </a:r>
            <a:r>
              <a:rPr lang="sv-SE" dirty="0" err="1"/>
              <a:t>false</a:t>
            </a:r>
            <a:endParaRPr lang="sv-SE" dirty="0"/>
          </a:p>
          <a:p>
            <a:pPr marL="0" indent="0">
              <a:buNone/>
            </a:pPr>
            <a:endParaRPr lang="sv-SE" dirty="0"/>
          </a:p>
          <a:p>
            <a:pPr marL="0" indent="0">
              <a:buNone/>
            </a:pPr>
            <a:r>
              <a:rPr lang="sv-SE" dirty="0"/>
              <a:t>3. Om en bärgningsbil behöv kan man lämna testbilen till chauffören och åka hem.</a:t>
            </a:r>
          </a:p>
          <a:p>
            <a:pPr marL="0" indent="0">
              <a:buNone/>
            </a:pPr>
            <a:r>
              <a:rPr lang="sv-SE" b="1" dirty="0" err="1">
                <a:highlight>
                  <a:srgbClr val="FFFF00"/>
                </a:highlight>
              </a:rPr>
              <a:t>True</a:t>
            </a:r>
            <a:r>
              <a:rPr lang="sv-SE" dirty="0"/>
              <a:t>/ </a:t>
            </a:r>
            <a:r>
              <a:rPr lang="sv-SE" dirty="0" err="1"/>
              <a:t>false</a:t>
            </a:r>
            <a:r>
              <a:rPr lang="sv-SE" dirty="0"/>
              <a:t> </a:t>
            </a:r>
          </a:p>
        </p:txBody>
      </p:sp>
    </p:spTree>
    <p:extLst>
      <p:ext uri="{BB962C8B-B14F-4D97-AF65-F5344CB8AC3E}">
        <p14:creationId xmlns:p14="http://schemas.microsoft.com/office/powerpoint/2010/main" val="3189551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8586BB-EF9A-0271-EC78-32236AEB3D66}"/>
              </a:ext>
            </a:extLst>
          </p:cNvPr>
          <p:cNvSpPr>
            <a:spLocks noGrp="1"/>
          </p:cNvSpPr>
          <p:nvPr>
            <p:ph type="title"/>
          </p:nvPr>
        </p:nvSpPr>
        <p:spPr/>
        <p:txBody>
          <a:bodyPr/>
          <a:lstStyle/>
          <a:p>
            <a:r>
              <a:rPr lang="sv-SE" dirty="0"/>
              <a:t>Glöm inte:</a:t>
            </a:r>
          </a:p>
        </p:txBody>
      </p:sp>
      <p:sp>
        <p:nvSpPr>
          <p:cNvPr id="3" name="Platshållare för innehåll 2">
            <a:extLst>
              <a:ext uri="{FF2B5EF4-FFF2-40B4-BE49-F238E27FC236}">
                <a16:creationId xmlns:a16="http://schemas.microsoft.com/office/drawing/2014/main" id="{737492BE-1A0B-41E0-756C-F137F1E5A156}"/>
              </a:ext>
            </a:extLst>
          </p:cNvPr>
          <p:cNvSpPr>
            <a:spLocks noGrp="1"/>
          </p:cNvSpPr>
          <p:nvPr>
            <p:ph idx="1"/>
          </p:nvPr>
        </p:nvSpPr>
        <p:spPr/>
        <p:txBody>
          <a:bodyPr>
            <a:normAutofit fontScale="85000" lnSpcReduction="20000"/>
          </a:bodyPr>
          <a:lstStyle/>
          <a:p>
            <a:pPr marL="0" indent="0">
              <a:buNone/>
            </a:pPr>
            <a:r>
              <a:rPr lang="sv-SE" dirty="0"/>
              <a:t>Arbetet med testbilar ligger under tystnadsplikt. Under inga omständigheter ska obehöriga ta del av vilka tester som utförs, vilka bilmodeller som finns, vilka rutter som används eller hur arbetsscheman ser ut. Detta gäller för både familj, vänner och privatister som visar intresse för vårt arbete.  </a:t>
            </a:r>
          </a:p>
          <a:p>
            <a:pPr marL="0" indent="0">
              <a:buNone/>
            </a:pPr>
            <a:endParaRPr lang="sv-SE" dirty="0"/>
          </a:p>
          <a:p>
            <a:pPr marL="0" indent="0">
              <a:buNone/>
            </a:pPr>
            <a:r>
              <a:rPr lang="sv-SE" dirty="0"/>
              <a:t>Tänk på:</a:t>
            </a:r>
          </a:p>
          <a:p>
            <a:pPr algn="l" rtl="0" fontAlgn="base">
              <a:buFont typeface="Arial" panose="020B0604020202020204" pitchFamily="34" charset="0"/>
              <a:buChar char="•"/>
            </a:pPr>
            <a:r>
              <a:rPr lang="sv-SE" b="1" i="0" u="none" strike="noStrike" dirty="0">
                <a:solidFill>
                  <a:srgbClr val="000000"/>
                </a:solidFill>
                <a:effectLst/>
                <a:latin typeface="+mj-lt"/>
              </a:rPr>
              <a:t>Aldrig</a:t>
            </a:r>
            <a:r>
              <a:rPr lang="sv-SE" b="0" i="0" u="none" strike="noStrike" dirty="0">
                <a:solidFill>
                  <a:srgbClr val="000000"/>
                </a:solidFill>
                <a:effectLst/>
                <a:latin typeface="+mj-lt"/>
              </a:rPr>
              <a:t> diskutera vad du gör, eller inte gör, eller vad ditt arbete går ut på med någon annan än dina kollegor.</a:t>
            </a:r>
            <a:r>
              <a:rPr lang="en-US" b="0" i="0" dirty="0">
                <a:solidFill>
                  <a:srgbClr val="000000"/>
                </a:solidFill>
                <a:effectLst/>
                <a:latin typeface="+mj-lt"/>
              </a:rPr>
              <a:t>​</a:t>
            </a:r>
          </a:p>
          <a:p>
            <a:pPr algn="l" rtl="0" fontAlgn="base">
              <a:buFont typeface="Arial" panose="020B0604020202020204" pitchFamily="34" charset="0"/>
              <a:buChar char="•"/>
            </a:pPr>
            <a:r>
              <a:rPr lang="sv-SE" b="1" i="0" u="none" strike="noStrike" dirty="0">
                <a:solidFill>
                  <a:srgbClr val="000000"/>
                </a:solidFill>
                <a:effectLst/>
                <a:latin typeface="+mj-lt"/>
              </a:rPr>
              <a:t>Aldrig </a:t>
            </a:r>
            <a:r>
              <a:rPr lang="sv-SE" b="0" i="0" u="none" strike="noStrike" dirty="0">
                <a:solidFill>
                  <a:srgbClr val="000000"/>
                </a:solidFill>
                <a:effectLst/>
                <a:latin typeface="+mj-lt"/>
              </a:rPr>
              <a:t>informera obehöriga om testverksamheten inom Tjintokk.</a:t>
            </a:r>
            <a:r>
              <a:rPr lang="en-US" b="0" i="0" dirty="0">
                <a:solidFill>
                  <a:srgbClr val="000000"/>
                </a:solidFill>
                <a:effectLst/>
                <a:latin typeface="+mj-lt"/>
              </a:rPr>
              <a:t>​</a:t>
            </a:r>
          </a:p>
          <a:p>
            <a:pPr algn="l" rtl="0" fontAlgn="base">
              <a:buFont typeface="Arial" panose="020B0604020202020204" pitchFamily="34" charset="0"/>
              <a:buChar char="•"/>
            </a:pPr>
            <a:r>
              <a:rPr lang="sv-SE" b="1" i="0" u="none" strike="noStrike" dirty="0">
                <a:solidFill>
                  <a:srgbClr val="000000"/>
                </a:solidFill>
                <a:effectLst/>
                <a:latin typeface="+mj-lt"/>
              </a:rPr>
              <a:t>Aldrig </a:t>
            </a:r>
            <a:r>
              <a:rPr lang="sv-SE" b="0" i="0" u="none" strike="noStrike" dirty="0">
                <a:solidFill>
                  <a:srgbClr val="000000"/>
                </a:solidFill>
                <a:effectLst/>
                <a:latin typeface="+mj-lt"/>
              </a:rPr>
              <a:t>besvara frågor om verksamheten.</a:t>
            </a:r>
            <a:r>
              <a:rPr lang="en-US" b="0" i="0" dirty="0">
                <a:solidFill>
                  <a:srgbClr val="000000"/>
                </a:solidFill>
                <a:effectLst/>
                <a:latin typeface="+mj-lt"/>
              </a:rPr>
              <a:t>​</a:t>
            </a:r>
          </a:p>
          <a:p>
            <a:pPr marL="0" indent="0" algn="l" rtl="0" fontAlgn="base">
              <a:buNone/>
            </a:pPr>
            <a:endParaRPr lang="en-US" b="0" i="0" dirty="0">
              <a:solidFill>
                <a:srgbClr val="000000"/>
              </a:solidFill>
              <a:effectLst/>
              <a:latin typeface="+mj-lt"/>
            </a:endParaRPr>
          </a:p>
          <a:p>
            <a:pPr marL="0" indent="0" algn="l" rtl="0" fontAlgn="base">
              <a:buNone/>
            </a:pPr>
            <a:r>
              <a:rPr lang="sv-SE" b="0" i="0" u="none" strike="noStrike" dirty="0">
                <a:solidFill>
                  <a:srgbClr val="000000"/>
                </a:solidFill>
                <a:effectLst/>
                <a:latin typeface="+mj-lt"/>
              </a:rPr>
              <a:t>Om någon ställer frågor om testbilarna, Tjintokk, eller vår kund skall dessa hänvisas till:</a:t>
            </a:r>
            <a:r>
              <a:rPr lang="sv-SE" b="0" i="0" dirty="0">
                <a:solidFill>
                  <a:srgbClr val="000000"/>
                </a:solidFill>
                <a:effectLst/>
                <a:latin typeface="+mj-lt"/>
              </a:rPr>
              <a:t>​</a:t>
            </a:r>
            <a:r>
              <a:rPr lang="sv-SE" b="0" i="0" u="none" strike="noStrike" dirty="0">
                <a:solidFill>
                  <a:srgbClr val="000000"/>
                </a:solidFill>
                <a:effectLst/>
                <a:latin typeface="+mj-lt"/>
              </a:rPr>
              <a:t> Tjintokk säkerhetschef alt. Långtestchef. </a:t>
            </a:r>
            <a:endParaRPr lang="sv-SE" b="0" i="0" dirty="0">
              <a:solidFill>
                <a:srgbClr val="000000"/>
              </a:solidFill>
              <a:effectLst/>
              <a:latin typeface="+mj-lt"/>
            </a:endParaRPr>
          </a:p>
          <a:p>
            <a:pPr marL="0" indent="0">
              <a:buNone/>
            </a:pPr>
            <a:endParaRPr lang="sv-SE" dirty="0"/>
          </a:p>
        </p:txBody>
      </p:sp>
    </p:spTree>
    <p:extLst>
      <p:ext uri="{BB962C8B-B14F-4D97-AF65-F5344CB8AC3E}">
        <p14:creationId xmlns:p14="http://schemas.microsoft.com/office/powerpoint/2010/main" val="15366288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E825D0-EDA9-A9C0-3101-A234B4B46B63}"/>
              </a:ext>
            </a:extLst>
          </p:cNvPr>
          <p:cNvSpPr>
            <a:spLocks noGrp="1"/>
          </p:cNvSpPr>
          <p:nvPr>
            <p:ph type="title"/>
          </p:nvPr>
        </p:nvSpPr>
        <p:spPr/>
        <p:txBody>
          <a:bodyPr/>
          <a:lstStyle/>
          <a:p>
            <a:r>
              <a:rPr lang="sv-SE" dirty="0"/>
              <a:t>Bra jobbat! Nu är du färdig</a:t>
            </a:r>
          </a:p>
        </p:txBody>
      </p:sp>
      <p:sp>
        <p:nvSpPr>
          <p:cNvPr id="3" name="Platshållare för innehåll 2">
            <a:extLst>
              <a:ext uri="{FF2B5EF4-FFF2-40B4-BE49-F238E27FC236}">
                <a16:creationId xmlns:a16="http://schemas.microsoft.com/office/drawing/2014/main" id="{C833BD53-D555-79AB-D197-9377A5AF8D2A}"/>
              </a:ext>
            </a:extLst>
          </p:cNvPr>
          <p:cNvSpPr>
            <a:spLocks noGrp="1"/>
          </p:cNvSpPr>
          <p:nvPr>
            <p:ph idx="1"/>
          </p:nvPr>
        </p:nvSpPr>
        <p:spPr/>
        <p:txBody>
          <a:bodyPr/>
          <a:lstStyle/>
          <a:p>
            <a:pPr marL="0" indent="0">
              <a:buNone/>
            </a:pPr>
            <a:endParaRPr lang="sv-SE" dirty="0"/>
          </a:p>
        </p:txBody>
      </p:sp>
    </p:spTree>
    <p:extLst>
      <p:ext uri="{BB962C8B-B14F-4D97-AF65-F5344CB8AC3E}">
        <p14:creationId xmlns:p14="http://schemas.microsoft.com/office/powerpoint/2010/main" val="3348378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4CB14B-3007-F138-FCAF-BAD7F90AC36D}"/>
              </a:ext>
            </a:extLst>
          </p:cNvPr>
          <p:cNvSpPr>
            <a:spLocks noGrp="1"/>
          </p:cNvSpPr>
          <p:nvPr>
            <p:ph type="title"/>
          </p:nvPr>
        </p:nvSpPr>
        <p:spPr/>
        <p:txBody>
          <a:bodyPr/>
          <a:lstStyle/>
          <a:p>
            <a:r>
              <a:rPr lang="sv-SE" sz="1200" dirty="0"/>
              <a:t>Kapitel 1</a:t>
            </a:r>
            <a:br>
              <a:rPr lang="sv-SE" dirty="0"/>
            </a:br>
            <a:r>
              <a:rPr lang="sv-SE" dirty="0"/>
              <a:t>Vad är en prototypbil/ testbil?</a:t>
            </a:r>
          </a:p>
        </p:txBody>
      </p:sp>
      <p:sp>
        <p:nvSpPr>
          <p:cNvPr id="3" name="Platshållare för innehåll 2">
            <a:extLst>
              <a:ext uri="{FF2B5EF4-FFF2-40B4-BE49-F238E27FC236}">
                <a16:creationId xmlns:a16="http://schemas.microsoft.com/office/drawing/2014/main" id="{FFE20159-ED3C-5F74-A8C3-FB2E8DB35BEF}"/>
              </a:ext>
            </a:extLst>
          </p:cNvPr>
          <p:cNvSpPr>
            <a:spLocks noGrp="1"/>
          </p:cNvSpPr>
          <p:nvPr>
            <p:ph idx="1"/>
          </p:nvPr>
        </p:nvSpPr>
        <p:spPr/>
        <p:txBody>
          <a:bodyPr>
            <a:normAutofit/>
          </a:bodyPr>
          <a:lstStyle/>
          <a:p>
            <a:r>
              <a:rPr lang="sv-SE" dirty="0"/>
              <a:t>Alla testbilar som hanteras på </a:t>
            </a:r>
            <a:r>
              <a:rPr lang="sv-SE" dirty="0" err="1"/>
              <a:t>Tjintokks</a:t>
            </a:r>
            <a:r>
              <a:rPr lang="sv-SE" dirty="0"/>
              <a:t> testanläggning är prototyper/ testbilar. </a:t>
            </a:r>
          </a:p>
          <a:p>
            <a:pPr marL="0" indent="0">
              <a:buNone/>
            </a:pPr>
            <a:endParaRPr lang="sv-SE" dirty="0"/>
          </a:p>
          <a:p>
            <a:r>
              <a:rPr lang="sv-SE" dirty="0"/>
              <a:t>Bilarna kan upplevas som ”vanliga” bilar men bilarna är hos oss i testsyfte och innehåller i varierande grad ej färdigtestad hårdvara och eller mjukvara. </a:t>
            </a:r>
          </a:p>
          <a:p>
            <a:endParaRPr lang="sv-SE" dirty="0"/>
          </a:p>
          <a:p>
            <a:r>
              <a:rPr lang="sv-SE" dirty="0"/>
              <a:t>Prototyper/ testbilar behandlas utifrån kundens regler och krav. Och är av högsta vikt att vi följer. </a:t>
            </a:r>
          </a:p>
        </p:txBody>
      </p:sp>
    </p:spTree>
    <p:extLst>
      <p:ext uri="{BB962C8B-B14F-4D97-AF65-F5344CB8AC3E}">
        <p14:creationId xmlns:p14="http://schemas.microsoft.com/office/powerpoint/2010/main" val="2242245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Slide Background">
            <a:extLst>
              <a:ext uri="{FF2B5EF4-FFF2-40B4-BE49-F238E27FC236}">
                <a16:creationId xmlns:a16="http://schemas.microsoft.com/office/drawing/2014/main" id="{5105D448-4A6C-48A3-8C3C-71AF58F3E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4025579F-C5D8-43BE-AF84-3E66A482C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2544415"/>
          </a:xfrm>
          <a:prstGeom prst="rect">
            <a:avLst/>
          </a:prstGeom>
          <a:ln>
            <a:noFill/>
          </a:ln>
          <a:effectLst>
            <a:outerShdw blurRad="203200" dist="88900" dir="5460000" sx="95000" sy="95000" algn="t" rotWithShape="0">
              <a:srgbClr val="000000">
                <a:alpha val="2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D0DFF896-4A4C-8364-8F2E-266AEBC35B6A}"/>
              </a:ext>
            </a:extLst>
          </p:cNvPr>
          <p:cNvSpPr>
            <a:spLocks noGrp="1"/>
          </p:cNvSpPr>
          <p:nvPr>
            <p:ph type="title"/>
          </p:nvPr>
        </p:nvSpPr>
        <p:spPr>
          <a:xfrm>
            <a:off x="761999" y="463940"/>
            <a:ext cx="9963509" cy="3176915"/>
          </a:xfrm>
        </p:spPr>
        <p:txBody>
          <a:bodyPr vert="horz" lIns="91440" tIns="45720" rIns="91440" bIns="45720" rtlCol="0">
            <a:normAutofit fontScale="90000"/>
          </a:bodyPr>
          <a:lstStyle/>
          <a:p>
            <a:r>
              <a:rPr lang="en-US" sz="1200" kern="1200" dirty="0" err="1">
                <a:latin typeface="+mj-lt"/>
                <a:ea typeface="+mj-ea"/>
                <a:cs typeface="+mj-cs"/>
              </a:rPr>
              <a:t>Kapitel</a:t>
            </a:r>
            <a:r>
              <a:rPr lang="en-US" sz="1200" kern="1200" dirty="0">
                <a:latin typeface="+mj-lt"/>
                <a:ea typeface="+mj-ea"/>
                <a:cs typeface="+mj-cs"/>
              </a:rPr>
              <a:t> 1</a:t>
            </a:r>
            <a:br>
              <a:rPr lang="en-US" sz="4000" kern="1200" dirty="0">
                <a:latin typeface="+mj-lt"/>
                <a:ea typeface="+mj-ea"/>
                <a:cs typeface="+mj-cs"/>
              </a:rPr>
            </a:br>
            <a:r>
              <a:rPr lang="en-US" sz="4000" kern="1200" dirty="0" err="1">
                <a:latin typeface="+mj-lt"/>
                <a:ea typeface="+mj-ea"/>
                <a:cs typeface="+mj-cs"/>
              </a:rPr>
              <a:t>Sekretssklassning</a:t>
            </a:r>
            <a:r>
              <a:rPr lang="en-US" sz="4000" kern="1200" dirty="0">
                <a:latin typeface="+mj-lt"/>
                <a:ea typeface="+mj-ea"/>
                <a:cs typeface="+mj-cs"/>
              </a:rPr>
              <a:t> </a:t>
            </a:r>
            <a:br>
              <a:rPr lang="en-US" sz="4000" kern="1200" dirty="0">
                <a:latin typeface="+mj-lt"/>
                <a:ea typeface="+mj-ea"/>
                <a:cs typeface="+mj-cs"/>
              </a:rPr>
            </a:br>
            <a:r>
              <a:rPr lang="en-US" sz="4000" kern="1200" dirty="0">
                <a:latin typeface="+mj-lt"/>
                <a:ea typeface="+mj-ea"/>
                <a:cs typeface="+mj-cs"/>
              </a:rPr>
              <a:t>KB </a:t>
            </a:r>
            <a:r>
              <a:rPr lang="en-US" sz="4000" kern="1200" dirty="0" err="1">
                <a:latin typeface="+mj-lt"/>
                <a:ea typeface="+mj-ea"/>
                <a:cs typeface="+mj-cs"/>
              </a:rPr>
              <a:t>långtest</a:t>
            </a:r>
            <a:br>
              <a:rPr lang="en-US" sz="4000" kern="1200" dirty="0">
                <a:latin typeface="+mj-lt"/>
                <a:ea typeface="+mj-ea"/>
                <a:cs typeface="+mj-cs"/>
              </a:rPr>
            </a:br>
            <a:br>
              <a:rPr lang="en-US" sz="4000" kern="1200" dirty="0">
                <a:latin typeface="+mj-lt"/>
                <a:ea typeface="+mj-ea"/>
                <a:cs typeface="+mj-cs"/>
              </a:rPr>
            </a:br>
            <a:r>
              <a:rPr lang="sv-SE" sz="2000" dirty="0"/>
              <a:t>Varje testbil klassas efter en sekretessklassning som riktar sig efter kundens krav. </a:t>
            </a:r>
            <a:br>
              <a:rPr lang="sv-SE" sz="2000" dirty="0"/>
            </a:br>
            <a:r>
              <a:rPr lang="sv-SE" sz="2000" dirty="0"/>
              <a:t>Sekretessklassen talar om hur och var bilen ska hanteras, tex. körning i samhället, parkering och mm.</a:t>
            </a:r>
            <a:br>
              <a:rPr lang="sv-SE" sz="2000" dirty="0"/>
            </a:br>
            <a:br>
              <a:rPr lang="sv-SE" sz="2000" dirty="0"/>
            </a:br>
            <a:r>
              <a:rPr lang="sv-SE" sz="2000" b="1" dirty="0">
                <a:solidFill>
                  <a:srgbClr val="FF0000"/>
                </a:solidFill>
              </a:rPr>
              <a:t>Sekretessklasserna är bindande och skall följas! Avdelningsspecifika tillägg kan förekomma. </a:t>
            </a:r>
            <a:br>
              <a:rPr lang="sv-SE" sz="2000" dirty="0"/>
            </a:br>
            <a:r>
              <a:rPr lang="sv-SE" sz="2000" b="1" u="sng" dirty="0"/>
              <a:t>Du som kör bilen måste veta vilken </a:t>
            </a:r>
            <a:r>
              <a:rPr lang="sv-SE" sz="2000" b="1" u="sng" dirty="0" err="1"/>
              <a:t>sekretessklass</a:t>
            </a:r>
            <a:r>
              <a:rPr lang="sv-SE" sz="2000" b="1" u="sng" dirty="0"/>
              <a:t> bilen tillhör och vilka krav som gäller. </a:t>
            </a:r>
            <a:endParaRPr lang="en-US" sz="4000" b="1" u="sng" kern="1200" dirty="0">
              <a:latin typeface="+mj-lt"/>
              <a:ea typeface="+mj-ea"/>
              <a:cs typeface="+mj-cs"/>
            </a:endParaRPr>
          </a:p>
        </p:txBody>
      </p:sp>
      <p:graphicFrame>
        <p:nvGraphicFramePr>
          <p:cNvPr id="7" name="Platshållare för innehåll 4">
            <a:extLst>
              <a:ext uri="{FF2B5EF4-FFF2-40B4-BE49-F238E27FC236}">
                <a16:creationId xmlns:a16="http://schemas.microsoft.com/office/drawing/2014/main" id="{34ED8ECB-7B69-B288-1035-1E3F50D7C99E}"/>
              </a:ext>
            </a:extLst>
          </p:cNvPr>
          <p:cNvGraphicFramePr>
            <a:graphicFrameLocks noGrp="1"/>
          </p:cNvGraphicFramePr>
          <p:nvPr>
            <p:ph idx="1"/>
            <p:extLst>
              <p:ext uri="{D42A27DB-BD31-4B8C-83A1-F6EECF244321}">
                <p14:modId xmlns:p14="http://schemas.microsoft.com/office/powerpoint/2010/main" val="3403166821"/>
              </p:ext>
            </p:extLst>
          </p:nvPr>
        </p:nvGraphicFramePr>
        <p:xfrm>
          <a:off x="761999" y="3640855"/>
          <a:ext cx="9078305" cy="2539879"/>
        </p:xfrm>
        <a:graphic>
          <a:graphicData uri="http://schemas.openxmlformats.org/drawingml/2006/table">
            <a:tbl>
              <a:tblPr firstRow="1" bandRow="1"/>
              <a:tblGrid>
                <a:gridCol w="1007131">
                  <a:extLst>
                    <a:ext uri="{9D8B030D-6E8A-4147-A177-3AD203B41FA5}">
                      <a16:colId xmlns:a16="http://schemas.microsoft.com/office/drawing/2014/main" val="1568220336"/>
                    </a:ext>
                  </a:extLst>
                </a:gridCol>
                <a:gridCol w="1025171">
                  <a:extLst>
                    <a:ext uri="{9D8B030D-6E8A-4147-A177-3AD203B41FA5}">
                      <a16:colId xmlns:a16="http://schemas.microsoft.com/office/drawing/2014/main" val="1750895859"/>
                    </a:ext>
                  </a:extLst>
                </a:gridCol>
                <a:gridCol w="1415498">
                  <a:extLst>
                    <a:ext uri="{9D8B030D-6E8A-4147-A177-3AD203B41FA5}">
                      <a16:colId xmlns:a16="http://schemas.microsoft.com/office/drawing/2014/main" val="590376654"/>
                    </a:ext>
                  </a:extLst>
                </a:gridCol>
                <a:gridCol w="2445438">
                  <a:extLst>
                    <a:ext uri="{9D8B030D-6E8A-4147-A177-3AD203B41FA5}">
                      <a16:colId xmlns:a16="http://schemas.microsoft.com/office/drawing/2014/main" val="3617074939"/>
                    </a:ext>
                  </a:extLst>
                </a:gridCol>
                <a:gridCol w="1156373">
                  <a:extLst>
                    <a:ext uri="{9D8B030D-6E8A-4147-A177-3AD203B41FA5}">
                      <a16:colId xmlns:a16="http://schemas.microsoft.com/office/drawing/2014/main" val="2723322272"/>
                    </a:ext>
                  </a:extLst>
                </a:gridCol>
                <a:gridCol w="895609">
                  <a:extLst>
                    <a:ext uri="{9D8B030D-6E8A-4147-A177-3AD203B41FA5}">
                      <a16:colId xmlns:a16="http://schemas.microsoft.com/office/drawing/2014/main" val="1340449339"/>
                    </a:ext>
                  </a:extLst>
                </a:gridCol>
                <a:gridCol w="1133085">
                  <a:extLst>
                    <a:ext uri="{9D8B030D-6E8A-4147-A177-3AD203B41FA5}">
                      <a16:colId xmlns:a16="http://schemas.microsoft.com/office/drawing/2014/main" val="1115994706"/>
                    </a:ext>
                  </a:extLst>
                </a:gridCol>
              </a:tblGrid>
              <a:tr h="691765">
                <a:tc>
                  <a:txBody>
                    <a:bodyPr/>
                    <a:lstStyle/>
                    <a:p>
                      <a:pPr algn="ctr" fontAlgn="ctr">
                        <a:spcBef>
                          <a:spcPts val="0"/>
                        </a:spcBef>
                        <a:spcAft>
                          <a:spcPts val="0"/>
                        </a:spcAft>
                      </a:pPr>
                      <a:r>
                        <a:rPr lang="en-US" sz="2000" b="1" i="0" u="none" strike="noStrike">
                          <a:solidFill>
                            <a:srgbClr val="FFFFFF"/>
                          </a:solidFill>
                          <a:effectLst/>
                          <a:highlight>
                            <a:srgbClr val="7030A0"/>
                          </a:highlight>
                          <a:latin typeface="Calibri" panose="020F0502020204030204" pitchFamily="34" charset="0"/>
                        </a:rPr>
                        <a:t>Nivå 1 </a:t>
                      </a:r>
                      <a:br>
                        <a:rPr lang="en-US" sz="2000" b="1" i="0" u="none" strike="noStrike">
                          <a:solidFill>
                            <a:srgbClr val="FFFFFF"/>
                          </a:solidFill>
                          <a:effectLst/>
                          <a:highlight>
                            <a:srgbClr val="7030A0"/>
                          </a:highlight>
                          <a:latin typeface="Calibri" panose="020F0502020204030204" pitchFamily="34" charset="0"/>
                        </a:rPr>
                      </a:br>
                      <a:r>
                        <a:rPr lang="en-US" sz="2000" b="1" i="0" u="none" strike="noStrike">
                          <a:solidFill>
                            <a:srgbClr val="FFFFFF"/>
                          </a:solidFill>
                          <a:effectLst/>
                          <a:highlight>
                            <a:srgbClr val="7030A0"/>
                          </a:highlight>
                          <a:latin typeface="Calibri" panose="020F0502020204030204" pitchFamily="34" charset="0"/>
                        </a:rPr>
                        <a:t>(Zon3)</a:t>
                      </a:r>
                      <a:endParaRPr lang="en-US" sz="3300" b="0" i="0" u="none" strike="noStrike">
                        <a:effectLst/>
                        <a:highlight>
                          <a:srgbClr val="7030A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gridSpan="3">
                  <a:txBody>
                    <a:bodyPr/>
                    <a:lstStyle/>
                    <a:p>
                      <a:pPr algn="ctr" fontAlgn="ctr">
                        <a:spcBef>
                          <a:spcPts val="0"/>
                        </a:spcBef>
                        <a:spcAft>
                          <a:spcPts val="0"/>
                        </a:spcAft>
                      </a:pPr>
                      <a:r>
                        <a:rPr lang="en-US" sz="2000" b="1" i="0" u="none" strike="noStrike">
                          <a:solidFill>
                            <a:srgbClr val="FFFFFF"/>
                          </a:solidFill>
                          <a:effectLst/>
                          <a:highlight>
                            <a:srgbClr val="FF0000"/>
                          </a:highlight>
                          <a:latin typeface="Calibri" panose="020F0502020204030204" pitchFamily="34" charset="0"/>
                        </a:rPr>
                        <a:t>Nivå 2 </a:t>
                      </a:r>
                      <a:endParaRPr lang="en-US" sz="3300" b="0" i="0" u="none" strike="noStrike">
                        <a:effectLst/>
                        <a:highlight>
                          <a:srgbClr val="FF0000"/>
                        </a:highlight>
                        <a:latin typeface="Arial" panose="020B0604020202020204" pitchFamily="34" charset="0"/>
                      </a:endParaRPr>
                    </a:p>
                  </a:txBody>
                  <a:tcPr marL="170111" marR="170111" marT="85055" marB="850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sv-SE"/>
                    </a:p>
                  </a:txBody>
                  <a:tcPr/>
                </a:tc>
                <a:tc hMerge="1">
                  <a:txBody>
                    <a:bodyPr/>
                    <a:lstStyle/>
                    <a:p>
                      <a:endParaRPr lang="sv-SE"/>
                    </a:p>
                  </a:txBody>
                  <a:tcPr/>
                </a:tc>
                <a:tc>
                  <a:txBody>
                    <a:bodyPr/>
                    <a:lstStyle/>
                    <a:p>
                      <a:pPr algn="ctr" fontAlgn="ctr">
                        <a:spcBef>
                          <a:spcPts val="0"/>
                        </a:spcBef>
                        <a:spcAft>
                          <a:spcPts val="0"/>
                        </a:spcAft>
                      </a:pPr>
                      <a:r>
                        <a:rPr lang="en-US" sz="2000" b="1" i="0" u="none" strike="noStrike">
                          <a:solidFill>
                            <a:srgbClr val="000000"/>
                          </a:solidFill>
                          <a:effectLst/>
                          <a:highlight>
                            <a:srgbClr val="FFFF00"/>
                          </a:highlight>
                          <a:latin typeface="Calibri" panose="020F0502020204030204" pitchFamily="34" charset="0"/>
                        </a:rPr>
                        <a:t>Nivå 3</a:t>
                      </a:r>
                      <a:endParaRPr lang="en-US" sz="3300" b="0" i="0" u="none" strike="noStrike">
                        <a:effectLst/>
                        <a:highlight>
                          <a:srgbClr val="FFFF0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spcBef>
                          <a:spcPts val="0"/>
                        </a:spcBef>
                        <a:spcAft>
                          <a:spcPts val="0"/>
                        </a:spcAft>
                      </a:pPr>
                      <a:r>
                        <a:rPr lang="en-US" sz="2000" b="1" i="0" u="none" strike="noStrike">
                          <a:solidFill>
                            <a:srgbClr val="000000"/>
                          </a:solidFill>
                          <a:effectLst/>
                          <a:highlight>
                            <a:srgbClr val="92D050"/>
                          </a:highlight>
                          <a:latin typeface="Calibri" panose="020F0502020204030204" pitchFamily="34" charset="0"/>
                        </a:rPr>
                        <a:t>Nivå 4</a:t>
                      </a:r>
                      <a:endParaRPr lang="en-US" sz="3300" b="0" i="0" u="none" strike="noStrike">
                        <a:effectLst/>
                        <a:highlight>
                          <a:srgbClr val="92D05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l" fontAlgn="b">
                        <a:spcBef>
                          <a:spcPts val="0"/>
                        </a:spcBef>
                        <a:spcAft>
                          <a:spcPts val="0"/>
                        </a:spcAft>
                      </a:pPr>
                      <a:endParaRPr lang="en-US" sz="3300" b="0" i="0" u="none" strike="noStrike">
                        <a:effectLst/>
                        <a:latin typeface="Arial" panose="020B0604020202020204" pitchFamily="34" charset="0"/>
                      </a:endParaRPr>
                    </a:p>
                  </a:txBody>
                  <a:tcPr marL="17719" marR="17719" marT="17719" marB="0" anchor="b">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008998999"/>
                  </a:ext>
                </a:extLst>
              </a:tr>
              <a:tr h="534995">
                <a:tc>
                  <a:txBody>
                    <a:bodyPr/>
                    <a:lstStyle/>
                    <a:p>
                      <a:pPr algn="ctr" fontAlgn="ctr">
                        <a:spcBef>
                          <a:spcPts val="0"/>
                        </a:spcBef>
                        <a:spcAft>
                          <a:spcPts val="0"/>
                        </a:spcAft>
                      </a:pPr>
                      <a:r>
                        <a:rPr lang="en-US" sz="1700" b="1" i="0" u="none" strike="noStrike">
                          <a:solidFill>
                            <a:srgbClr val="FFFFFF"/>
                          </a:solidFill>
                          <a:effectLst/>
                          <a:highlight>
                            <a:srgbClr val="7030A0"/>
                          </a:highlight>
                          <a:latin typeface="Calibri" panose="020F0502020204030204" pitchFamily="34" charset="0"/>
                        </a:rPr>
                        <a:t> </a:t>
                      </a:r>
                      <a:endParaRPr lang="en-US" sz="3300" b="0" i="0" u="none" strike="noStrike">
                        <a:effectLst/>
                        <a:highlight>
                          <a:srgbClr val="7030A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7030A0"/>
                    </a:solidFill>
                  </a:tcPr>
                </a:tc>
                <a:tc>
                  <a:txBody>
                    <a:bodyPr/>
                    <a:lstStyle/>
                    <a:p>
                      <a:pPr algn="ctr" fontAlgn="ctr">
                        <a:spcBef>
                          <a:spcPts val="0"/>
                        </a:spcBef>
                        <a:spcAft>
                          <a:spcPts val="0"/>
                        </a:spcAft>
                      </a:pPr>
                      <a:r>
                        <a:rPr lang="en-US" sz="1700" b="1" i="0" u="none" strike="noStrike">
                          <a:solidFill>
                            <a:srgbClr val="FFFFFF"/>
                          </a:solidFill>
                          <a:effectLst/>
                          <a:highlight>
                            <a:srgbClr val="FF0000"/>
                          </a:highlight>
                          <a:latin typeface="Calibri" panose="020F0502020204030204" pitchFamily="34" charset="0"/>
                        </a:rPr>
                        <a:t>2A</a:t>
                      </a:r>
                      <a:endParaRPr lang="en-US" sz="3300" b="0" i="0" u="none" strike="noStrike">
                        <a:effectLst/>
                        <a:highlight>
                          <a:srgbClr val="FF000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spcBef>
                          <a:spcPts val="0"/>
                        </a:spcBef>
                        <a:spcAft>
                          <a:spcPts val="0"/>
                        </a:spcAft>
                      </a:pPr>
                      <a:r>
                        <a:rPr lang="en-US" sz="1700" b="1" i="0" u="none" strike="noStrike">
                          <a:solidFill>
                            <a:srgbClr val="FFFFFF"/>
                          </a:solidFill>
                          <a:effectLst/>
                          <a:highlight>
                            <a:srgbClr val="FF0000"/>
                          </a:highlight>
                          <a:latin typeface="Calibri" panose="020F0502020204030204" pitchFamily="34" charset="0"/>
                        </a:rPr>
                        <a:t>2B</a:t>
                      </a:r>
                      <a:endParaRPr lang="en-US" sz="3300" b="0" i="0" u="none" strike="noStrike">
                        <a:effectLst/>
                        <a:highlight>
                          <a:srgbClr val="FF0000"/>
                        </a:highlight>
                        <a:latin typeface="Arial" panose="020B0604020202020204" pitchFamily="34" charset="0"/>
                      </a:endParaRPr>
                    </a:p>
                  </a:txBody>
                  <a:tcPr marL="17719" marR="17719" marT="17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spcBef>
                          <a:spcPts val="0"/>
                        </a:spcBef>
                        <a:spcAft>
                          <a:spcPts val="0"/>
                        </a:spcAft>
                      </a:pPr>
                      <a:r>
                        <a:rPr lang="en-US" sz="1700" b="1" i="0" u="none" strike="noStrike" dirty="0">
                          <a:solidFill>
                            <a:srgbClr val="000000"/>
                          </a:solidFill>
                          <a:effectLst/>
                          <a:highlight>
                            <a:srgbClr val="FFC000"/>
                          </a:highlight>
                          <a:latin typeface="Calibri" panose="020F0502020204030204" pitchFamily="34" charset="0"/>
                        </a:rPr>
                        <a:t>2C</a:t>
                      </a:r>
                      <a:endParaRPr lang="en-US" sz="3300" b="0" i="0" u="none" strike="noStrike" dirty="0">
                        <a:effectLst/>
                        <a:highlight>
                          <a:srgbClr val="FFC000"/>
                        </a:highlight>
                        <a:latin typeface="Arial" panose="020B0604020202020204" pitchFamily="34" charset="0"/>
                      </a:endParaRPr>
                    </a:p>
                  </a:txBody>
                  <a:tcPr marL="17719" marR="17719" marT="1771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spcBef>
                          <a:spcPts val="0"/>
                        </a:spcBef>
                        <a:spcAft>
                          <a:spcPts val="0"/>
                        </a:spcAft>
                      </a:pPr>
                      <a:r>
                        <a:rPr lang="en-US" sz="1700" b="1" i="0" u="none" strike="noStrike">
                          <a:solidFill>
                            <a:srgbClr val="000000"/>
                          </a:solidFill>
                          <a:effectLst/>
                          <a:highlight>
                            <a:srgbClr val="FFFF00"/>
                          </a:highlight>
                          <a:latin typeface="Calibri" panose="020F0502020204030204" pitchFamily="34" charset="0"/>
                        </a:rPr>
                        <a:t> </a:t>
                      </a:r>
                      <a:endParaRPr lang="en-US" sz="3300" b="0" i="0" u="none" strike="noStrike">
                        <a:effectLst/>
                        <a:highlight>
                          <a:srgbClr val="FFFF0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ctr" fontAlgn="ctr">
                        <a:spcBef>
                          <a:spcPts val="0"/>
                        </a:spcBef>
                        <a:spcAft>
                          <a:spcPts val="0"/>
                        </a:spcAft>
                      </a:pPr>
                      <a:r>
                        <a:rPr lang="en-US" sz="1700" b="1" i="0" u="none" strike="noStrike">
                          <a:solidFill>
                            <a:srgbClr val="000000"/>
                          </a:solidFill>
                          <a:effectLst/>
                          <a:highlight>
                            <a:srgbClr val="92D050"/>
                          </a:highlight>
                          <a:latin typeface="Calibri" panose="020F0502020204030204" pitchFamily="34" charset="0"/>
                        </a:rPr>
                        <a:t> </a:t>
                      </a:r>
                      <a:endParaRPr lang="en-US" sz="3300" b="0" i="0" u="none" strike="noStrike">
                        <a:effectLst/>
                        <a:highlight>
                          <a:srgbClr val="92D05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92D050"/>
                    </a:solidFill>
                  </a:tcPr>
                </a:tc>
                <a:tc>
                  <a:txBody>
                    <a:bodyPr/>
                    <a:lstStyle/>
                    <a:p>
                      <a:pPr algn="l" fontAlgn="b">
                        <a:spcBef>
                          <a:spcPts val="0"/>
                        </a:spcBef>
                        <a:spcAft>
                          <a:spcPts val="0"/>
                        </a:spcAft>
                      </a:pPr>
                      <a:endParaRPr lang="en-US" sz="3300" b="0" i="0" u="none" strike="noStrike">
                        <a:effectLst/>
                        <a:latin typeface="Arial" panose="020B0604020202020204" pitchFamily="34" charset="0"/>
                      </a:endParaRPr>
                    </a:p>
                  </a:txBody>
                  <a:tcPr marL="17719" marR="17719" marT="17719" marB="0" anchor="b">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200399314"/>
                  </a:ext>
                </a:extLst>
              </a:tr>
              <a:tr h="1098859">
                <a:tc>
                  <a:txBody>
                    <a:bodyPr/>
                    <a:lstStyle/>
                    <a:p>
                      <a:pPr algn="ctr" fontAlgn="ctr">
                        <a:spcBef>
                          <a:spcPts val="0"/>
                        </a:spcBef>
                        <a:spcAft>
                          <a:spcPts val="0"/>
                        </a:spcAft>
                      </a:pPr>
                      <a:r>
                        <a:rPr lang="en-US" sz="1700" b="0" i="0" u="none" strike="noStrike">
                          <a:solidFill>
                            <a:srgbClr val="FFFFFF"/>
                          </a:solidFill>
                          <a:effectLst/>
                          <a:highlight>
                            <a:srgbClr val="7030A0"/>
                          </a:highlight>
                          <a:latin typeface="Calibri" panose="020F0502020204030204" pitchFamily="34" charset="0"/>
                        </a:rPr>
                        <a:t>Sekretess-klassad bil - RG</a:t>
                      </a:r>
                      <a:endParaRPr lang="en-US" sz="3300" b="0" i="0" u="none" strike="noStrike">
                        <a:effectLst/>
                        <a:highlight>
                          <a:srgbClr val="7030A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7030A0"/>
                    </a:solidFill>
                  </a:tcPr>
                </a:tc>
                <a:tc>
                  <a:txBody>
                    <a:bodyPr/>
                    <a:lstStyle/>
                    <a:p>
                      <a:pPr algn="ctr" fontAlgn="ctr">
                        <a:spcBef>
                          <a:spcPts val="0"/>
                        </a:spcBef>
                        <a:spcAft>
                          <a:spcPts val="0"/>
                        </a:spcAft>
                      </a:pPr>
                      <a:r>
                        <a:rPr lang="en-US" sz="1700" b="0" i="0" u="none" strike="noStrike">
                          <a:solidFill>
                            <a:srgbClr val="FFFFFF"/>
                          </a:solidFill>
                          <a:effectLst/>
                          <a:highlight>
                            <a:srgbClr val="FF0000"/>
                          </a:highlight>
                          <a:latin typeface="Calibri" panose="020F0502020204030204" pitchFamily="34" charset="0"/>
                        </a:rPr>
                        <a:t>Sekretess-klassad bil med hemlig inredning</a:t>
                      </a:r>
                      <a:endParaRPr lang="en-US" sz="3300" b="0" i="0" u="none" strike="noStrike">
                        <a:effectLst/>
                        <a:highlight>
                          <a:srgbClr val="FF000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spcBef>
                          <a:spcPts val="0"/>
                        </a:spcBef>
                        <a:spcAft>
                          <a:spcPts val="0"/>
                        </a:spcAft>
                      </a:pPr>
                      <a:r>
                        <a:rPr lang="en-US" sz="1700" b="0" i="0" u="none" strike="noStrike">
                          <a:solidFill>
                            <a:srgbClr val="FFFFFF"/>
                          </a:solidFill>
                          <a:effectLst/>
                          <a:highlight>
                            <a:srgbClr val="FF0000"/>
                          </a:highlight>
                          <a:latin typeface="Calibri" panose="020F0502020204030204" pitchFamily="34" charset="0"/>
                        </a:rPr>
                        <a:t>Sekretess-klassad bil utan hemlig inredning</a:t>
                      </a:r>
                      <a:endParaRPr lang="en-US" sz="3300" b="0" i="0" u="none" strike="noStrike">
                        <a:effectLst/>
                        <a:highlight>
                          <a:srgbClr val="FF0000"/>
                        </a:highlight>
                        <a:latin typeface="Arial" panose="020B0604020202020204" pitchFamily="34" charset="0"/>
                      </a:endParaRPr>
                    </a:p>
                  </a:txBody>
                  <a:tcPr marL="17719" marR="17719" marT="17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spcBef>
                          <a:spcPts val="0"/>
                        </a:spcBef>
                        <a:spcAft>
                          <a:spcPts val="0"/>
                        </a:spcAft>
                      </a:pPr>
                      <a:r>
                        <a:rPr lang="en-US" sz="1700" b="0" i="0" u="none" strike="noStrike" dirty="0" err="1">
                          <a:solidFill>
                            <a:srgbClr val="000000"/>
                          </a:solidFill>
                          <a:effectLst/>
                          <a:highlight>
                            <a:srgbClr val="FFC000"/>
                          </a:highlight>
                          <a:latin typeface="Calibri" panose="020F0502020204030204" pitchFamily="34" charset="0"/>
                        </a:rPr>
                        <a:t>Sekretess-klassad</a:t>
                      </a:r>
                      <a:r>
                        <a:rPr lang="en-US" sz="1700" b="0" i="0" u="none" strike="noStrike" dirty="0">
                          <a:solidFill>
                            <a:srgbClr val="000000"/>
                          </a:solidFill>
                          <a:effectLst/>
                          <a:highlight>
                            <a:srgbClr val="FFC000"/>
                          </a:highlight>
                          <a:latin typeface="Calibri" panose="020F0502020204030204" pitchFamily="34" charset="0"/>
                        </a:rPr>
                        <a:t> </a:t>
                      </a:r>
                      <a:r>
                        <a:rPr lang="en-US" sz="1700" b="0" i="0" u="none" strike="noStrike" dirty="0" err="1">
                          <a:solidFill>
                            <a:srgbClr val="000000"/>
                          </a:solidFill>
                          <a:effectLst/>
                          <a:highlight>
                            <a:srgbClr val="FFC000"/>
                          </a:highlight>
                          <a:latin typeface="Calibri" panose="020F0502020204030204" pitchFamily="34" charset="0"/>
                        </a:rPr>
                        <a:t>bil</a:t>
                      </a:r>
                      <a:r>
                        <a:rPr lang="en-US" sz="1700" b="0" i="0" u="none" strike="noStrike" dirty="0">
                          <a:solidFill>
                            <a:srgbClr val="000000"/>
                          </a:solidFill>
                          <a:effectLst/>
                          <a:highlight>
                            <a:srgbClr val="FFC000"/>
                          </a:highlight>
                          <a:latin typeface="Calibri" panose="020F0502020204030204" pitchFamily="34" charset="0"/>
                        </a:rPr>
                        <a:t> </a:t>
                      </a:r>
                      <a:r>
                        <a:rPr lang="en-US" sz="1500" b="0" i="0" u="none" strike="noStrike" dirty="0">
                          <a:solidFill>
                            <a:srgbClr val="000000"/>
                          </a:solidFill>
                          <a:effectLst/>
                          <a:highlight>
                            <a:srgbClr val="FFC000"/>
                          </a:highlight>
                          <a:latin typeface="Calibri" panose="020F0502020204030204" pitchFamily="34" charset="0"/>
                        </a:rPr>
                        <a:t>med </a:t>
                      </a:r>
                      <a:r>
                        <a:rPr lang="en-US" sz="1500" b="0" i="0" u="none" strike="noStrike" dirty="0" err="1">
                          <a:solidFill>
                            <a:srgbClr val="000000"/>
                          </a:solidFill>
                          <a:effectLst/>
                          <a:highlight>
                            <a:srgbClr val="FFC000"/>
                          </a:highlight>
                          <a:latin typeface="Calibri" panose="020F0502020204030204" pitchFamily="34" charset="0"/>
                        </a:rPr>
                        <a:t>små</a:t>
                      </a:r>
                      <a:r>
                        <a:rPr lang="en-US" sz="1500" b="0" i="0" u="none" strike="noStrike" dirty="0">
                          <a:solidFill>
                            <a:srgbClr val="000000"/>
                          </a:solidFill>
                          <a:effectLst/>
                          <a:highlight>
                            <a:srgbClr val="FFC000"/>
                          </a:highlight>
                          <a:latin typeface="Calibri" panose="020F0502020204030204" pitchFamily="34" charset="0"/>
                        </a:rPr>
                        <a:t> </a:t>
                      </a:r>
                      <a:r>
                        <a:rPr lang="en-US" sz="1500" b="0" i="0" u="none" strike="noStrike" dirty="0" err="1">
                          <a:solidFill>
                            <a:srgbClr val="000000"/>
                          </a:solidFill>
                          <a:effectLst/>
                          <a:highlight>
                            <a:srgbClr val="FFC000"/>
                          </a:highlight>
                          <a:latin typeface="Calibri" panose="020F0502020204030204" pitchFamily="34" charset="0"/>
                        </a:rPr>
                        <a:t>utvändiga</a:t>
                      </a:r>
                      <a:r>
                        <a:rPr lang="en-US" sz="1500" b="0" i="0" u="none" strike="noStrike" dirty="0">
                          <a:solidFill>
                            <a:srgbClr val="000000"/>
                          </a:solidFill>
                          <a:effectLst/>
                          <a:highlight>
                            <a:srgbClr val="FFC000"/>
                          </a:highlight>
                          <a:latin typeface="Calibri" panose="020F0502020204030204" pitchFamily="34" charset="0"/>
                        </a:rPr>
                        <a:t> </a:t>
                      </a:r>
                      <a:r>
                        <a:rPr lang="en-US" sz="1500" b="0" i="0" u="none" strike="noStrike" dirty="0" err="1">
                          <a:solidFill>
                            <a:srgbClr val="000000"/>
                          </a:solidFill>
                          <a:effectLst/>
                          <a:highlight>
                            <a:srgbClr val="FFC000"/>
                          </a:highlight>
                          <a:latin typeface="Calibri" panose="020F0502020204030204" pitchFamily="34" charset="0"/>
                        </a:rPr>
                        <a:t>maskerings-återgärder</a:t>
                      </a:r>
                      <a:r>
                        <a:rPr lang="en-US" sz="1500" b="0" i="0" u="none" strike="noStrike" dirty="0">
                          <a:solidFill>
                            <a:srgbClr val="000000"/>
                          </a:solidFill>
                          <a:effectLst/>
                          <a:highlight>
                            <a:srgbClr val="FFC000"/>
                          </a:highlight>
                          <a:latin typeface="Calibri" panose="020F0502020204030204" pitchFamily="34" charset="0"/>
                        </a:rPr>
                        <a:t> </a:t>
                      </a:r>
                      <a:r>
                        <a:rPr lang="en-US" sz="1300" b="0" i="0" u="none" strike="noStrike" dirty="0">
                          <a:solidFill>
                            <a:srgbClr val="000000"/>
                          </a:solidFill>
                          <a:effectLst/>
                          <a:highlight>
                            <a:srgbClr val="FFC000"/>
                          </a:highlight>
                          <a:latin typeface="Calibri" panose="020F0502020204030204" pitchFamily="34" charset="0"/>
                        </a:rPr>
                        <a:t>(</a:t>
                      </a:r>
                      <a:r>
                        <a:rPr lang="en-US" sz="1300" b="0" i="0" u="none" strike="noStrike" dirty="0" err="1">
                          <a:solidFill>
                            <a:srgbClr val="000000"/>
                          </a:solidFill>
                          <a:effectLst/>
                          <a:highlight>
                            <a:srgbClr val="FFC000"/>
                          </a:highlight>
                          <a:latin typeface="Calibri" panose="020F0502020204030204" pitchFamily="34" charset="0"/>
                        </a:rPr>
                        <a:t>borttagning</a:t>
                      </a:r>
                      <a:r>
                        <a:rPr lang="en-US" sz="1300" b="0" i="0" u="none" strike="noStrike" dirty="0">
                          <a:solidFill>
                            <a:srgbClr val="000000"/>
                          </a:solidFill>
                          <a:effectLst/>
                          <a:highlight>
                            <a:srgbClr val="FFC000"/>
                          </a:highlight>
                          <a:latin typeface="Calibri" panose="020F0502020204030204" pitchFamily="34" charset="0"/>
                        </a:rPr>
                        <a:t> emblem </a:t>
                      </a:r>
                      <a:r>
                        <a:rPr lang="en-US" sz="1300" b="0" i="0" u="none" strike="noStrike" dirty="0" err="1">
                          <a:solidFill>
                            <a:srgbClr val="000000"/>
                          </a:solidFill>
                          <a:effectLst/>
                          <a:highlight>
                            <a:srgbClr val="FFC000"/>
                          </a:highlight>
                          <a:latin typeface="Calibri" panose="020F0502020204030204" pitchFamily="34" charset="0"/>
                        </a:rPr>
                        <a:t>t.ex</a:t>
                      </a:r>
                      <a:r>
                        <a:rPr lang="en-US" sz="1300" b="0" i="0" u="none" strike="noStrike" dirty="0">
                          <a:solidFill>
                            <a:srgbClr val="000000"/>
                          </a:solidFill>
                          <a:effectLst/>
                          <a:highlight>
                            <a:srgbClr val="FFC000"/>
                          </a:highlight>
                          <a:latin typeface="Calibri" panose="020F0502020204030204" pitchFamily="34" charset="0"/>
                        </a:rPr>
                        <a:t>)</a:t>
                      </a:r>
                      <a:endParaRPr lang="en-US" sz="3300" b="0" i="0" u="none" strike="noStrike" dirty="0">
                        <a:effectLst/>
                        <a:highlight>
                          <a:srgbClr val="FFC000"/>
                        </a:highlight>
                        <a:latin typeface="Arial" panose="020B0604020202020204" pitchFamily="34" charset="0"/>
                      </a:endParaRPr>
                    </a:p>
                  </a:txBody>
                  <a:tcPr marL="17719" marR="17719" marT="1771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fontAlgn="ctr">
                        <a:spcBef>
                          <a:spcPts val="0"/>
                        </a:spcBef>
                        <a:spcAft>
                          <a:spcPts val="0"/>
                        </a:spcAft>
                      </a:pPr>
                      <a:r>
                        <a:rPr lang="en-US" sz="1700" b="0" i="0" u="none" strike="noStrike">
                          <a:solidFill>
                            <a:srgbClr val="000000"/>
                          </a:solidFill>
                          <a:effectLst/>
                          <a:highlight>
                            <a:srgbClr val="FFFF00"/>
                          </a:highlight>
                          <a:latin typeface="Calibri" panose="020F0502020204030204" pitchFamily="34" charset="0"/>
                        </a:rPr>
                        <a:t>Reducerad sekretessnivå (ingen maskering)</a:t>
                      </a:r>
                      <a:endParaRPr lang="en-US" sz="3300" b="0" i="0" u="none" strike="noStrike">
                        <a:effectLst/>
                        <a:highlight>
                          <a:srgbClr val="FFFF0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spcBef>
                          <a:spcPts val="0"/>
                        </a:spcBef>
                        <a:spcAft>
                          <a:spcPts val="0"/>
                        </a:spcAft>
                      </a:pPr>
                      <a:r>
                        <a:rPr lang="en-US" sz="1700" b="0" i="0" u="none" strike="noStrike">
                          <a:solidFill>
                            <a:srgbClr val="000000"/>
                          </a:solidFill>
                          <a:effectLst/>
                          <a:highlight>
                            <a:srgbClr val="92D050"/>
                          </a:highlight>
                          <a:latin typeface="Calibri" panose="020F0502020204030204" pitchFamily="34" charset="0"/>
                        </a:rPr>
                        <a:t>Ingen sekretess </a:t>
                      </a:r>
                      <a:endParaRPr lang="en-US" sz="3300" b="0" i="0" u="none" strike="noStrike">
                        <a:effectLst/>
                        <a:highlight>
                          <a:srgbClr val="92D050"/>
                        </a:highlight>
                        <a:latin typeface="Arial" panose="020B0604020202020204" pitchFamily="34" charset="0"/>
                      </a:endParaRPr>
                    </a:p>
                  </a:txBody>
                  <a:tcPr marL="17719" marR="17719" marT="177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gn="l" fontAlgn="b">
                        <a:spcBef>
                          <a:spcPts val="0"/>
                        </a:spcBef>
                        <a:spcAft>
                          <a:spcPts val="0"/>
                        </a:spcAft>
                      </a:pPr>
                      <a:endParaRPr lang="en-US" sz="3300" b="0" i="0" u="none" strike="noStrike" dirty="0">
                        <a:effectLst/>
                        <a:latin typeface="Arial" panose="020B0604020202020204" pitchFamily="34" charset="0"/>
                      </a:endParaRPr>
                    </a:p>
                  </a:txBody>
                  <a:tcPr marL="17719" marR="17719" marT="17719" marB="0" anchor="b">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563714253"/>
                  </a:ext>
                </a:extLst>
              </a:tr>
            </a:tbl>
          </a:graphicData>
        </a:graphic>
      </p:graphicFrame>
    </p:spTree>
    <p:extLst>
      <p:ext uri="{BB962C8B-B14F-4D97-AF65-F5344CB8AC3E}">
        <p14:creationId xmlns:p14="http://schemas.microsoft.com/office/powerpoint/2010/main" val="2031354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943A96-0AD8-5C3F-EC7B-EB3FC0165F05}"/>
              </a:ext>
            </a:extLst>
          </p:cNvPr>
          <p:cNvSpPr>
            <a:spLocks noGrp="1"/>
          </p:cNvSpPr>
          <p:nvPr>
            <p:ph type="title"/>
          </p:nvPr>
        </p:nvSpPr>
        <p:spPr/>
        <p:txBody>
          <a:bodyPr>
            <a:normAutofit fontScale="90000"/>
          </a:bodyPr>
          <a:lstStyle/>
          <a:p>
            <a:r>
              <a:rPr lang="sv-SE" sz="1200" dirty="0"/>
              <a:t>Kapitel 1</a:t>
            </a:r>
            <a:br>
              <a:rPr lang="sv-SE" sz="4400" dirty="0"/>
            </a:br>
            <a:r>
              <a:rPr lang="sv-SE" sz="4400" dirty="0"/>
              <a:t>Sekretess-, säkerhets- och testanvisningar</a:t>
            </a:r>
            <a:br>
              <a:rPr lang="sv-SE" sz="4400" dirty="0"/>
            </a:br>
            <a:r>
              <a:rPr lang="sv-SE" sz="4400" dirty="0"/>
              <a:t>KB långtest</a:t>
            </a:r>
            <a:endParaRPr lang="sv-SE" dirty="0"/>
          </a:p>
        </p:txBody>
      </p:sp>
      <p:sp>
        <p:nvSpPr>
          <p:cNvPr id="3" name="Platshållare för innehåll 2">
            <a:extLst>
              <a:ext uri="{FF2B5EF4-FFF2-40B4-BE49-F238E27FC236}">
                <a16:creationId xmlns:a16="http://schemas.microsoft.com/office/drawing/2014/main" id="{68788F8C-B87D-0D02-8767-830B76D15B9A}"/>
              </a:ext>
            </a:extLst>
          </p:cNvPr>
          <p:cNvSpPr>
            <a:spLocks noGrp="1"/>
          </p:cNvSpPr>
          <p:nvPr>
            <p:ph idx="1"/>
          </p:nvPr>
        </p:nvSpPr>
        <p:spPr/>
        <p:txBody>
          <a:bodyPr>
            <a:normAutofit lnSpcReduction="10000"/>
          </a:bodyPr>
          <a:lstStyle/>
          <a:p>
            <a:pPr marL="0" indent="0">
              <a:buNone/>
            </a:pPr>
            <a:r>
              <a:rPr lang="sv-SE" sz="2000" dirty="0"/>
              <a:t>Innan avfärd, </a:t>
            </a:r>
            <a:r>
              <a:rPr lang="sv-SE" sz="2000" b="1" dirty="0"/>
              <a:t>ta dig tid att läsa genom alla sekretess-, säkerhets- och testanvisningar och säkerställ att du förstått instruktionerna. </a:t>
            </a:r>
            <a:r>
              <a:rPr lang="sv-SE" sz="2000" dirty="0"/>
              <a:t>Är du </a:t>
            </a:r>
            <a:r>
              <a:rPr lang="sv-SE" sz="2000" b="1" dirty="0"/>
              <a:t>osäker eller har frågor prata med din gruppchef eller stationspersonalen. </a:t>
            </a:r>
          </a:p>
          <a:p>
            <a:pPr marL="0" indent="0">
              <a:buNone/>
            </a:pPr>
            <a:endParaRPr lang="sv-SE" sz="2000" dirty="0"/>
          </a:p>
          <a:p>
            <a:pPr marL="0" indent="0">
              <a:buNone/>
            </a:pPr>
            <a:r>
              <a:rPr lang="sv-SE" sz="2000" dirty="0"/>
              <a:t>Sekretess-, säkerhets- och testanvisningar hittar du (beroende på stationen) i bilpärmar eller surfplattor.</a:t>
            </a:r>
          </a:p>
          <a:p>
            <a:pPr marL="0" indent="0">
              <a:buNone/>
            </a:pPr>
            <a:endParaRPr lang="sv-SE" sz="2000" dirty="0"/>
          </a:p>
          <a:p>
            <a:pPr marL="0" indent="0">
              <a:buNone/>
            </a:pPr>
            <a:r>
              <a:rPr lang="sv-SE" sz="2000" dirty="0"/>
              <a:t>Anvisningarna </a:t>
            </a:r>
            <a:r>
              <a:rPr lang="sv-SE" sz="2000" b="1" dirty="0"/>
              <a:t>uppdateras regelbundet och ska läsas innan varje avfärd!</a:t>
            </a:r>
          </a:p>
          <a:p>
            <a:pPr marL="0" indent="0">
              <a:buNone/>
            </a:pPr>
            <a:r>
              <a:rPr lang="sv-SE" sz="2000" b="1" dirty="0"/>
              <a:t>Anvisningarna är direkt från kunden och </a:t>
            </a:r>
            <a:r>
              <a:rPr lang="sv-SE" sz="2000" b="1" dirty="0">
                <a:solidFill>
                  <a:srgbClr val="FF0000"/>
                </a:solidFill>
              </a:rPr>
              <a:t>måste följas av all </a:t>
            </a:r>
            <a:r>
              <a:rPr lang="sv-SE" sz="2000" b="1" dirty="0" err="1">
                <a:solidFill>
                  <a:srgbClr val="FF0000"/>
                </a:solidFill>
              </a:rPr>
              <a:t>Tjintokkpersonal</a:t>
            </a:r>
            <a:r>
              <a:rPr lang="sv-SE" sz="2000" b="1" dirty="0">
                <a:solidFill>
                  <a:srgbClr val="FF0000"/>
                </a:solidFill>
              </a:rPr>
              <a:t>. </a:t>
            </a:r>
          </a:p>
          <a:p>
            <a:pPr marL="0" indent="0">
              <a:buNone/>
            </a:pPr>
            <a:endParaRPr lang="sv-SE" sz="2000" dirty="0"/>
          </a:p>
          <a:p>
            <a:pPr marL="0" indent="0">
              <a:buNone/>
            </a:pPr>
            <a:r>
              <a:rPr lang="sv-SE" sz="2000" b="1" dirty="0"/>
              <a:t>Anvisningarna (både pärmar och surfplattor) är sekretessbelagda och ska skyddas. </a:t>
            </a:r>
            <a:r>
              <a:rPr lang="sv-SE" sz="2000" b="1" dirty="0">
                <a:solidFill>
                  <a:srgbClr val="FF0000"/>
                </a:solidFill>
              </a:rPr>
              <a:t>Pärmarna och surfplattor får inte lämnas obevakade med risk att någon obehörig får syn på dessa. </a:t>
            </a:r>
          </a:p>
          <a:p>
            <a:pPr marL="0" indent="0">
              <a:buNone/>
            </a:pPr>
            <a:endParaRPr lang="sv-SE" sz="2800" dirty="0"/>
          </a:p>
        </p:txBody>
      </p:sp>
    </p:spTree>
    <p:extLst>
      <p:ext uri="{BB962C8B-B14F-4D97-AF65-F5344CB8AC3E}">
        <p14:creationId xmlns:p14="http://schemas.microsoft.com/office/powerpoint/2010/main" val="3357499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B84E46-FBD4-B77E-1868-ABD33B1205EE}"/>
              </a:ext>
            </a:extLst>
          </p:cNvPr>
          <p:cNvSpPr>
            <a:spLocks noGrp="1"/>
          </p:cNvSpPr>
          <p:nvPr>
            <p:ph type="title"/>
          </p:nvPr>
        </p:nvSpPr>
        <p:spPr/>
        <p:txBody>
          <a:bodyPr>
            <a:normAutofit fontScale="90000"/>
          </a:bodyPr>
          <a:lstStyle/>
          <a:p>
            <a:r>
              <a:rPr lang="sv-SE" sz="1200" dirty="0"/>
              <a:t>Kapitel 1</a:t>
            </a:r>
            <a:br>
              <a:rPr lang="sv-SE" dirty="0"/>
            </a:br>
            <a:r>
              <a:rPr lang="sv-SE" dirty="0"/>
              <a:t>Förarblad och felrapport</a:t>
            </a:r>
            <a:br>
              <a:rPr lang="sv-SE" dirty="0"/>
            </a:br>
            <a:r>
              <a:rPr lang="sv-SE" dirty="0"/>
              <a:t>KB långtest</a:t>
            </a:r>
          </a:p>
        </p:txBody>
      </p:sp>
      <p:sp>
        <p:nvSpPr>
          <p:cNvPr id="3" name="Platshållare för innehåll 2">
            <a:extLst>
              <a:ext uri="{FF2B5EF4-FFF2-40B4-BE49-F238E27FC236}">
                <a16:creationId xmlns:a16="http://schemas.microsoft.com/office/drawing/2014/main" id="{A21AC17B-5B72-57E8-6143-C7CFCA661D88}"/>
              </a:ext>
            </a:extLst>
          </p:cNvPr>
          <p:cNvSpPr>
            <a:spLocks noGrp="1"/>
          </p:cNvSpPr>
          <p:nvPr>
            <p:ph idx="1"/>
          </p:nvPr>
        </p:nvSpPr>
        <p:spPr>
          <a:xfrm>
            <a:off x="838200" y="1825624"/>
            <a:ext cx="10515600" cy="5032375"/>
          </a:xfrm>
        </p:spPr>
        <p:txBody>
          <a:bodyPr vert="horz" lIns="91440" tIns="45720" rIns="91440" bIns="45720" rtlCol="0" anchor="t">
            <a:normAutofit fontScale="92500" lnSpcReduction="10000"/>
          </a:bodyPr>
          <a:lstStyle/>
          <a:p>
            <a:r>
              <a:rPr lang="sv-SE" dirty="0"/>
              <a:t>Förarbladen oavsett pappersform eller surfplattor </a:t>
            </a:r>
            <a:r>
              <a:rPr lang="sv-SE" b="1" dirty="0"/>
              <a:t>måste fyllas i komplett</a:t>
            </a:r>
            <a:r>
              <a:rPr lang="sv-SE" dirty="0"/>
              <a:t> (namn, datum, bilnummer, mm.)</a:t>
            </a:r>
          </a:p>
          <a:p>
            <a:pPr marL="0" indent="0">
              <a:buNone/>
            </a:pPr>
            <a:endParaRPr lang="sv-SE" dirty="0"/>
          </a:p>
          <a:p>
            <a:r>
              <a:rPr lang="sv-SE" dirty="0">
                <a:solidFill>
                  <a:srgbClr val="FF0000"/>
                </a:solidFill>
              </a:rPr>
              <a:t>Det är viktigt är att sekretessklassen är ifylld, detta är ditt och vårt dagliga kvitto på att vi följer våra säkerhets och certifieringsåtaganden. </a:t>
            </a:r>
          </a:p>
          <a:p>
            <a:endParaRPr lang="sv-SE" dirty="0"/>
          </a:p>
          <a:p>
            <a:r>
              <a:rPr lang="sv-SE" dirty="0"/>
              <a:t>Felrapporterna: </a:t>
            </a:r>
            <a:r>
              <a:rPr lang="sv-SE" b="1" dirty="0"/>
              <a:t>fel som inträder under skiftet ska beskrivas så noga som möjligt </a:t>
            </a:r>
            <a:r>
              <a:rPr lang="sv-SE" dirty="0"/>
              <a:t>för att stationspersonalen ska kunna föra det vidare till som </a:t>
            </a:r>
            <a:r>
              <a:rPr lang="sv-SE"/>
              <a:t>felrapportering till kund </a:t>
            </a:r>
            <a:r>
              <a:rPr lang="sv-SE" dirty="0"/>
              <a:t>(vilken information och detaljer som kan vara intressanta hittar ni i pärmarna och surfplattorna)</a:t>
            </a:r>
          </a:p>
          <a:p>
            <a:endParaRPr lang="sv-SE" dirty="0"/>
          </a:p>
          <a:p>
            <a:pPr marL="0" indent="0">
              <a:buNone/>
            </a:pPr>
            <a:r>
              <a:rPr lang="sv-SE" dirty="0"/>
              <a:t>Att bli en biltestare kräver träning. Dina kollegor (biltestare och stationspersonalen) hjälper dig att utvecklas och växa in i rollen. </a:t>
            </a:r>
          </a:p>
        </p:txBody>
      </p:sp>
    </p:spTree>
    <p:extLst>
      <p:ext uri="{BB962C8B-B14F-4D97-AF65-F5344CB8AC3E}">
        <p14:creationId xmlns:p14="http://schemas.microsoft.com/office/powerpoint/2010/main" val="991487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A1D4D9-E6E7-43B6-0297-254C48033149}"/>
              </a:ext>
            </a:extLst>
          </p:cNvPr>
          <p:cNvSpPr>
            <a:spLocks noGrp="1"/>
          </p:cNvSpPr>
          <p:nvPr>
            <p:ph type="title"/>
          </p:nvPr>
        </p:nvSpPr>
        <p:spPr/>
        <p:txBody>
          <a:bodyPr/>
          <a:lstStyle/>
          <a:p>
            <a:r>
              <a:rPr lang="sv-SE" dirty="0"/>
              <a:t>Frågor</a:t>
            </a:r>
          </a:p>
        </p:txBody>
      </p:sp>
      <p:sp>
        <p:nvSpPr>
          <p:cNvPr id="3" name="Platshållare för innehåll 2">
            <a:extLst>
              <a:ext uri="{FF2B5EF4-FFF2-40B4-BE49-F238E27FC236}">
                <a16:creationId xmlns:a16="http://schemas.microsoft.com/office/drawing/2014/main" id="{A046C150-FC7E-D426-98F6-215EC13CC4A4}"/>
              </a:ext>
            </a:extLst>
          </p:cNvPr>
          <p:cNvSpPr>
            <a:spLocks noGrp="1"/>
          </p:cNvSpPr>
          <p:nvPr>
            <p:ph idx="1"/>
          </p:nvPr>
        </p:nvSpPr>
        <p:spPr/>
        <p:txBody>
          <a:bodyPr>
            <a:normAutofit fontScale="85000" lnSpcReduction="10000"/>
          </a:bodyPr>
          <a:lstStyle/>
          <a:p>
            <a:pPr marL="0" indent="0">
              <a:buNone/>
            </a:pPr>
            <a:r>
              <a:rPr lang="sv-SE" dirty="0"/>
              <a:t>1. Sekretessklassningar är en rekommendation men måste inte följas exakt. </a:t>
            </a:r>
          </a:p>
          <a:p>
            <a:pPr marL="0" indent="0">
              <a:buNone/>
            </a:pPr>
            <a:r>
              <a:rPr lang="sv-SE" dirty="0" err="1"/>
              <a:t>True</a:t>
            </a:r>
            <a:r>
              <a:rPr lang="sv-SE" dirty="0"/>
              <a:t>/ </a:t>
            </a:r>
            <a:r>
              <a:rPr lang="sv-SE" b="1" dirty="0" err="1">
                <a:highlight>
                  <a:srgbClr val="FFFF00"/>
                </a:highlight>
              </a:rPr>
              <a:t>false</a:t>
            </a:r>
            <a:endParaRPr lang="sv-SE" b="1" dirty="0">
              <a:highlight>
                <a:srgbClr val="FFFF00"/>
              </a:highlight>
            </a:endParaRPr>
          </a:p>
          <a:p>
            <a:pPr marL="0" indent="0">
              <a:buNone/>
            </a:pPr>
            <a:endParaRPr lang="sv-SE" dirty="0"/>
          </a:p>
          <a:p>
            <a:pPr marL="0" indent="0">
              <a:buNone/>
            </a:pPr>
            <a:r>
              <a:rPr lang="sv-SE" dirty="0"/>
              <a:t>2. Vilka av följande uppgifter måste fyllas i när man fyller i förarbladet? (flera svarsalternativ möjlig)</a:t>
            </a:r>
          </a:p>
          <a:p>
            <a:pPr marL="0" indent="0">
              <a:buNone/>
            </a:pPr>
            <a:r>
              <a:rPr lang="sv-SE" b="1" dirty="0">
                <a:highlight>
                  <a:srgbClr val="FFFF00"/>
                </a:highlight>
              </a:rPr>
              <a:t>a) Namn</a:t>
            </a:r>
            <a:r>
              <a:rPr lang="sv-SE" dirty="0"/>
              <a:t>				</a:t>
            </a:r>
            <a:r>
              <a:rPr lang="sv-SE" b="1" dirty="0">
                <a:highlight>
                  <a:srgbClr val="FFFF00"/>
                </a:highlight>
              </a:rPr>
              <a:t>b) bilnummer</a:t>
            </a:r>
          </a:p>
          <a:p>
            <a:pPr marL="0" indent="0">
              <a:buNone/>
            </a:pPr>
            <a:r>
              <a:rPr lang="sv-SE" dirty="0"/>
              <a:t>b) </a:t>
            </a:r>
            <a:r>
              <a:rPr lang="sv-SE" dirty="0" err="1"/>
              <a:t>Anställiningsnummer</a:t>
            </a:r>
            <a:r>
              <a:rPr lang="sv-SE" dirty="0"/>
              <a:t>		</a:t>
            </a:r>
            <a:r>
              <a:rPr lang="sv-SE" b="1" dirty="0">
                <a:highlight>
                  <a:srgbClr val="FFFF00"/>
                </a:highlight>
              </a:rPr>
              <a:t>c) </a:t>
            </a:r>
            <a:r>
              <a:rPr lang="sv-SE" b="1" dirty="0" err="1">
                <a:highlight>
                  <a:srgbClr val="FFFF00"/>
                </a:highlight>
              </a:rPr>
              <a:t>sekretessklass</a:t>
            </a:r>
            <a:r>
              <a:rPr lang="sv-SE" b="1" dirty="0">
                <a:highlight>
                  <a:srgbClr val="FFFF00"/>
                </a:highlight>
              </a:rPr>
              <a:t> av bilen</a:t>
            </a:r>
          </a:p>
          <a:p>
            <a:pPr marL="0" indent="0">
              <a:buNone/>
            </a:pPr>
            <a:endParaRPr lang="sv-SE" b="1" dirty="0">
              <a:highlight>
                <a:srgbClr val="FFFF00"/>
              </a:highlight>
            </a:endParaRPr>
          </a:p>
          <a:p>
            <a:pPr marL="0" indent="0">
              <a:buNone/>
            </a:pPr>
            <a:r>
              <a:rPr lang="sv-SE" dirty="0"/>
              <a:t>3. När man inte har hunnit läsa alla anvisningar kan man göra det senare. Det är viktigt att komma iväg och börja köra</a:t>
            </a:r>
          </a:p>
          <a:p>
            <a:pPr marL="0" indent="0">
              <a:buNone/>
            </a:pPr>
            <a:r>
              <a:rPr lang="sv-SE" dirty="0" err="1"/>
              <a:t>True</a:t>
            </a:r>
            <a:r>
              <a:rPr lang="sv-SE" dirty="0"/>
              <a:t>/ </a:t>
            </a:r>
            <a:r>
              <a:rPr lang="sv-SE" b="1" dirty="0" err="1">
                <a:highlight>
                  <a:srgbClr val="FFFF00"/>
                </a:highlight>
              </a:rPr>
              <a:t>false</a:t>
            </a:r>
            <a:r>
              <a:rPr lang="sv-SE" dirty="0"/>
              <a:t> </a:t>
            </a:r>
          </a:p>
        </p:txBody>
      </p:sp>
    </p:spTree>
    <p:extLst>
      <p:ext uri="{BB962C8B-B14F-4D97-AF65-F5344CB8AC3E}">
        <p14:creationId xmlns:p14="http://schemas.microsoft.com/office/powerpoint/2010/main" val="1213099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EC8781-FB83-5F67-3D2A-A779F95F7FA4}"/>
              </a:ext>
            </a:extLst>
          </p:cNvPr>
          <p:cNvSpPr>
            <a:spLocks noGrp="1"/>
          </p:cNvSpPr>
          <p:nvPr>
            <p:ph type="title"/>
          </p:nvPr>
        </p:nvSpPr>
        <p:spPr/>
        <p:txBody>
          <a:bodyPr/>
          <a:lstStyle/>
          <a:p>
            <a:r>
              <a:rPr lang="sv-SE" sz="1200" dirty="0"/>
              <a:t>Kapitel 2</a:t>
            </a:r>
            <a:br>
              <a:rPr lang="sv-SE" dirty="0"/>
            </a:br>
            <a:r>
              <a:rPr lang="sv-SE" dirty="0"/>
              <a:t>Information och kommunikation</a:t>
            </a:r>
          </a:p>
        </p:txBody>
      </p:sp>
      <p:sp>
        <p:nvSpPr>
          <p:cNvPr id="3" name="Platshållare för innehåll 2">
            <a:extLst>
              <a:ext uri="{FF2B5EF4-FFF2-40B4-BE49-F238E27FC236}">
                <a16:creationId xmlns:a16="http://schemas.microsoft.com/office/drawing/2014/main" id="{D24A1F00-8D91-4D2B-F1BF-862A75CCB117}"/>
              </a:ext>
            </a:extLst>
          </p:cNvPr>
          <p:cNvSpPr>
            <a:spLocks noGrp="1"/>
          </p:cNvSpPr>
          <p:nvPr>
            <p:ph idx="1"/>
          </p:nvPr>
        </p:nvSpPr>
        <p:spPr/>
        <p:txBody>
          <a:bodyPr>
            <a:normAutofit fontScale="85000" lnSpcReduction="20000"/>
          </a:bodyPr>
          <a:lstStyle/>
          <a:p>
            <a:pPr marL="0" indent="0">
              <a:buNone/>
            </a:pPr>
            <a:r>
              <a:rPr lang="sv-SE" dirty="0"/>
              <a:t>Tänk på att också det som sägs är information som ska skyddas:</a:t>
            </a:r>
          </a:p>
          <a:p>
            <a:pPr>
              <a:buFontTx/>
              <a:buChar char="-"/>
            </a:pPr>
            <a:r>
              <a:rPr lang="sv-SE" dirty="0"/>
              <a:t>dela information bara med behöriga – det betyder kollegor som behöver informationen i sitt arbete</a:t>
            </a:r>
          </a:p>
          <a:p>
            <a:pPr>
              <a:buFontTx/>
              <a:buChar char="-"/>
            </a:pPr>
            <a:r>
              <a:rPr lang="sv-SE" dirty="0"/>
              <a:t>Välj rätt forum! Prata bara i rum där du kan prata fritt utan att obehöriga kan ta del av informationen</a:t>
            </a:r>
          </a:p>
          <a:p>
            <a:pPr marL="0" indent="0">
              <a:buNone/>
            </a:pPr>
            <a:endParaRPr lang="sv-SE" dirty="0"/>
          </a:p>
          <a:p>
            <a:pPr marL="0" indent="0">
              <a:buNone/>
            </a:pPr>
            <a:r>
              <a:rPr lang="sv-SE" dirty="0"/>
              <a:t>Testbilarna är utrustade med komradio, vid kommunikation i komradion tänker vi på vår radiodisciplin!</a:t>
            </a:r>
          </a:p>
          <a:p>
            <a:pPr marL="0" indent="0">
              <a:buNone/>
            </a:pPr>
            <a:r>
              <a:rPr lang="sv-SE" dirty="0"/>
              <a:t>Testbilsrelaterad information såsom: testanvisningar, fel som förekommer eller körriktningar och liknande delas inte komradions kanalerna. </a:t>
            </a:r>
          </a:p>
          <a:p>
            <a:pPr marL="0" indent="0">
              <a:buNone/>
            </a:pPr>
            <a:r>
              <a:rPr lang="sv-SE" dirty="0"/>
              <a:t>Varje station har bestämda kanaler som ska användas under skiftet. Glöm inte att slå av komradion i slutet av skiftet. </a:t>
            </a:r>
          </a:p>
          <a:p>
            <a:pPr marL="0" indent="0">
              <a:buNone/>
            </a:pPr>
            <a:endParaRPr lang="sv-SE" dirty="0"/>
          </a:p>
          <a:p>
            <a:pPr>
              <a:buFontTx/>
              <a:buChar char="-"/>
            </a:pPr>
            <a:endParaRPr lang="sv-SE" dirty="0"/>
          </a:p>
        </p:txBody>
      </p:sp>
    </p:spTree>
    <p:extLst>
      <p:ext uri="{BB962C8B-B14F-4D97-AF65-F5344CB8AC3E}">
        <p14:creationId xmlns:p14="http://schemas.microsoft.com/office/powerpoint/2010/main" val="3316550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DD1B97-1912-149C-B75F-D648686EBDF9}"/>
              </a:ext>
            </a:extLst>
          </p:cNvPr>
          <p:cNvSpPr>
            <a:spLocks noGrp="1"/>
          </p:cNvSpPr>
          <p:nvPr>
            <p:ph type="title"/>
          </p:nvPr>
        </p:nvSpPr>
        <p:spPr/>
        <p:txBody>
          <a:bodyPr/>
          <a:lstStyle/>
          <a:p>
            <a:r>
              <a:rPr lang="sv-SE" sz="1200" dirty="0"/>
              <a:t>Kapitel 2</a:t>
            </a:r>
            <a:br>
              <a:rPr lang="sv-SE" dirty="0"/>
            </a:br>
            <a:r>
              <a:rPr lang="sv-SE" dirty="0"/>
              <a:t>Användning av </a:t>
            </a:r>
            <a:r>
              <a:rPr lang="sv-SE" dirty="0" err="1"/>
              <a:t>OBU´n</a:t>
            </a:r>
            <a:endParaRPr lang="sv-SE" dirty="0"/>
          </a:p>
        </p:txBody>
      </p:sp>
      <p:sp>
        <p:nvSpPr>
          <p:cNvPr id="3" name="Platshållare för innehåll 2">
            <a:extLst>
              <a:ext uri="{FF2B5EF4-FFF2-40B4-BE49-F238E27FC236}">
                <a16:creationId xmlns:a16="http://schemas.microsoft.com/office/drawing/2014/main" id="{CE36C7C4-D003-3BF1-1488-5D23F6C6A080}"/>
              </a:ext>
            </a:extLst>
          </p:cNvPr>
          <p:cNvSpPr>
            <a:spLocks noGrp="1"/>
          </p:cNvSpPr>
          <p:nvPr>
            <p:ph idx="1"/>
          </p:nvPr>
        </p:nvSpPr>
        <p:spPr/>
        <p:txBody>
          <a:bodyPr>
            <a:normAutofit fontScale="92500" lnSpcReduction="20000"/>
          </a:bodyPr>
          <a:lstStyle/>
          <a:p>
            <a:pPr marL="0" indent="0">
              <a:buNone/>
            </a:pPr>
            <a:r>
              <a:rPr lang="sv-SE" dirty="0"/>
              <a:t>På testanläggningen i Slagnäs och </a:t>
            </a:r>
            <a:r>
              <a:rPr lang="sv-SE" dirty="0" err="1"/>
              <a:t>Rosengarten</a:t>
            </a:r>
            <a:r>
              <a:rPr lang="sv-SE" dirty="0"/>
              <a:t> använder vi ett trafikhanteringssystem som kallas PGMS: </a:t>
            </a:r>
            <a:r>
              <a:rPr lang="sv-SE" dirty="0" err="1"/>
              <a:t>Proving</a:t>
            </a:r>
            <a:r>
              <a:rPr lang="sv-SE" dirty="0"/>
              <a:t> </a:t>
            </a:r>
            <a:r>
              <a:rPr lang="sv-SE" dirty="0" err="1"/>
              <a:t>ground</a:t>
            </a:r>
            <a:r>
              <a:rPr lang="sv-SE" dirty="0"/>
              <a:t> management system. </a:t>
            </a:r>
          </a:p>
          <a:p>
            <a:pPr marL="0" indent="0">
              <a:buNone/>
            </a:pPr>
            <a:endParaRPr lang="sv-SE" dirty="0"/>
          </a:p>
          <a:p>
            <a:pPr marL="0" indent="0">
              <a:buNone/>
            </a:pPr>
            <a:r>
              <a:rPr lang="sv-SE" dirty="0"/>
              <a:t>Trafikhanteringssystem visar:</a:t>
            </a:r>
          </a:p>
          <a:p>
            <a:pPr>
              <a:buFontTx/>
              <a:buChar char="-"/>
            </a:pPr>
            <a:r>
              <a:rPr lang="sv-SE" dirty="0"/>
              <a:t>Information om hur många fordon befinner sig på respektive bana</a:t>
            </a:r>
          </a:p>
          <a:p>
            <a:pPr>
              <a:buFontTx/>
              <a:buChar char="-"/>
            </a:pPr>
            <a:r>
              <a:rPr lang="sv-SE" dirty="0"/>
              <a:t>Körriktning och tillåten hastighet</a:t>
            </a:r>
          </a:p>
          <a:p>
            <a:pPr>
              <a:buFontTx/>
              <a:buChar char="-"/>
            </a:pPr>
            <a:r>
              <a:rPr lang="sv-SE" dirty="0"/>
              <a:t>Var du befinner dig i realtid och vilka banor du har access till</a:t>
            </a:r>
          </a:p>
          <a:p>
            <a:pPr>
              <a:buFontTx/>
              <a:buChar char="-"/>
            </a:pPr>
            <a:r>
              <a:rPr lang="sv-SE" dirty="0"/>
              <a:t>Vilka banor som är öppnade, stängda för preparation eller bokade </a:t>
            </a:r>
          </a:p>
          <a:p>
            <a:pPr>
              <a:buFontTx/>
              <a:buChar char="-"/>
            </a:pPr>
            <a:r>
              <a:rPr lang="sv-SE" dirty="0"/>
              <a:t>CAVE –</a:t>
            </a:r>
            <a:r>
              <a:rPr lang="sv-SE" dirty="0" err="1"/>
              <a:t>collision</a:t>
            </a:r>
            <a:r>
              <a:rPr lang="sv-SE" dirty="0"/>
              <a:t> </a:t>
            </a:r>
            <a:r>
              <a:rPr lang="sv-SE" dirty="0" err="1"/>
              <a:t>awareness</a:t>
            </a:r>
            <a:r>
              <a:rPr lang="sv-SE" dirty="0"/>
              <a:t> system (på vissa utvalda banor) informerar föraren om ett fordon närmar sig snabbt framför eller bakom</a:t>
            </a:r>
          </a:p>
          <a:p>
            <a:pPr>
              <a:buFontTx/>
              <a:buChar char="-"/>
            </a:pPr>
            <a:endParaRPr lang="sv-SE" dirty="0"/>
          </a:p>
          <a:p>
            <a:pPr>
              <a:buFontTx/>
              <a:buChar char="-"/>
            </a:pPr>
            <a:endParaRPr lang="sv-SE" dirty="0"/>
          </a:p>
        </p:txBody>
      </p:sp>
    </p:spTree>
    <p:extLst>
      <p:ext uri="{BB962C8B-B14F-4D97-AF65-F5344CB8AC3E}">
        <p14:creationId xmlns:p14="http://schemas.microsoft.com/office/powerpoint/2010/main" val="186314538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2948</TotalTime>
  <Words>2144</Words>
  <Application>Microsoft Office PowerPoint</Application>
  <PresentationFormat>Bredbild</PresentationFormat>
  <Paragraphs>218</Paragraphs>
  <Slides>27</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27</vt:i4>
      </vt:variant>
    </vt:vector>
  </HeadingPairs>
  <TitlesOfParts>
    <vt:vector size="34" baseType="lpstr">
      <vt:lpstr>AM Normal</vt:lpstr>
      <vt:lpstr>Aptos</vt:lpstr>
      <vt:lpstr>Aptos Display</vt:lpstr>
      <vt:lpstr>Arial</vt:lpstr>
      <vt:lpstr>Calibri</vt:lpstr>
      <vt:lpstr>Open Sans</vt:lpstr>
      <vt:lpstr>Office-tema</vt:lpstr>
      <vt:lpstr>Tjintokk Prototyputbildning</vt:lpstr>
      <vt:lpstr>Start - intro Prototyputbildning Tjintokk</vt:lpstr>
      <vt:lpstr>Kapitel 1 Vad är en prototypbil/ testbil?</vt:lpstr>
      <vt:lpstr>Kapitel 1 Sekretssklassning  KB långtest  Varje testbil klassas efter en sekretessklassning som riktar sig efter kundens krav.  Sekretessklassen talar om hur och var bilen ska hanteras, tex. körning i samhället, parkering och mm.  Sekretessklasserna är bindande och skall följas! Avdelningsspecifika tillägg kan förekomma.  Du som kör bilen måste veta vilken sekretessklass bilen tillhör och vilka krav som gäller. </vt:lpstr>
      <vt:lpstr>Kapitel 1 Sekretess-, säkerhets- och testanvisningar KB långtest</vt:lpstr>
      <vt:lpstr>Kapitel 1 Förarblad och felrapport KB långtest</vt:lpstr>
      <vt:lpstr>Frågor</vt:lpstr>
      <vt:lpstr>Kapitel 2 Information och kommunikation</vt:lpstr>
      <vt:lpstr>Kapitel 2 Användning av OBU´n</vt:lpstr>
      <vt:lpstr>Kapitel 2 Hantering av OBU´n</vt:lpstr>
      <vt:lpstr>Kapitel 2 Dokumentation, surfplattor, papper och destruktion</vt:lpstr>
      <vt:lpstr>Frågor</vt:lpstr>
      <vt:lpstr>Kapitel 3 Testanläggning och banor</vt:lpstr>
      <vt:lpstr>Kapitel 3 Tillträde på banor</vt:lpstr>
      <vt:lpstr>Kapitel 3 Tillträde på banor</vt:lpstr>
      <vt:lpstr>Frågor</vt:lpstr>
      <vt:lpstr>Kapitel 4 Körning av prototyper/ testbilar</vt:lpstr>
      <vt:lpstr>Kapitel 4 Fotografering</vt:lpstr>
      <vt:lpstr>Kapitel 4 Körning på vinterväglag</vt:lpstr>
      <vt:lpstr>Kapitel 4 Parkering av prototyper/ testbilar</vt:lpstr>
      <vt:lpstr>Frågor</vt:lpstr>
      <vt:lpstr>Kapitel 5 Olycka</vt:lpstr>
      <vt:lpstr>Kapitel 5 Haveri, tekniska fel</vt:lpstr>
      <vt:lpstr>Kapitel 5 Rutin brand i fordon/e-fordon</vt:lpstr>
      <vt:lpstr>Frågor</vt:lpstr>
      <vt:lpstr>Glöm inte:</vt:lpstr>
      <vt:lpstr>Bra jobbat! Nu är du färdig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Tjintokk Prototyputbildning</dc:title>
  <dc:creator>Juliane Lange</dc:creator>
  <cp:lastModifiedBy>Erik H Andersson</cp:lastModifiedBy>
  <cp:revision>10</cp:revision>
  <dcterms:created xsi:type="dcterms:W3CDTF">2024-06-10T08:22:37Z</dcterms:created>
  <dcterms:modified xsi:type="dcterms:W3CDTF">2024-06-24T11:01:16Z</dcterms:modified>
</cp:coreProperties>
</file>